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5" r:id="rId5"/>
    <p:sldMasterId id="2147483707" r:id="rId6"/>
    <p:sldMasterId id="2147483717" r:id="rId7"/>
  </p:sldMasterIdLst>
  <p:notesMasterIdLst>
    <p:notesMasterId r:id="rId46"/>
  </p:notesMasterIdLst>
  <p:sldIdLst>
    <p:sldId id="261" r:id="rId8"/>
    <p:sldId id="297" r:id="rId9"/>
    <p:sldId id="306" r:id="rId10"/>
    <p:sldId id="296" r:id="rId11"/>
    <p:sldId id="298" r:id="rId12"/>
    <p:sldId id="300" r:id="rId13"/>
    <p:sldId id="301" r:id="rId14"/>
    <p:sldId id="307" r:id="rId15"/>
    <p:sldId id="302" r:id="rId16"/>
    <p:sldId id="304" r:id="rId17"/>
    <p:sldId id="308" r:id="rId18"/>
    <p:sldId id="314" r:id="rId19"/>
    <p:sldId id="318" r:id="rId20"/>
    <p:sldId id="315" r:id="rId21"/>
    <p:sldId id="317" r:id="rId22"/>
    <p:sldId id="316" r:id="rId23"/>
    <p:sldId id="303" r:id="rId24"/>
    <p:sldId id="295" r:id="rId25"/>
    <p:sldId id="272" r:id="rId26"/>
    <p:sldId id="276" r:id="rId27"/>
    <p:sldId id="277" r:id="rId28"/>
    <p:sldId id="278" r:id="rId29"/>
    <p:sldId id="279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22" r:id="rId39"/>
    <p:sldId id="323" r:id="rId40"/>
    <p:sldId id="280" r:id="rId41"/>
    <p:sldId id="293" r:id="rId42"/>
    <p:sldId id="319" r:id="rId43"/>
    <p:sldId id="320" r:id="rId44"/>
    <p:sldId id="32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00" autoAdjust="0"/>
  </p:normalViewPr>
  <p:slideViewPr>
    <p:cSldViewPr>
      <p:cViewPr varScale="1">
        <p:scale>
          <a:sx n="86" d="100"/>
          <a:sy n="86" d="100"/>
        </p:scale>
        <p:origin x="-23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1BE95-BB26-4FDA-ABA6-8C38EA38CDC4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DF33F-A71A-4576-ADD3-311C73E5F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9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6443" y="4343071"/>
            <a:ext cx="5485116" cy="4114872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Следуя проекту федеральной программы</a:t>
            </a:r>
            <a:r>
              <a:rPr lang="ru-RU" baseline="0" dirty="0" smtClean="0"/>
              <a:t> воспитания, необходимо отметить, что:</a:t>
            </a:r>
          </a:p>
          <a:p>
            <a:endParaRPr lang="ru-RU" baseline="0" dirty="0" smtClean="0"/>
          </a:p>
          <a:p>
            <a:r>
              <a:rPr lang="ru-RU" dirty="0" smtClean="0"/>
              <a:t>Каждая</a:t>
            </a:r>
            <a:r>
              <a:rPr lang="ru-RU" baseline="0" dirty="0" smtClean="0"/>
              <a:t> перечисленная характеристика воспитательной деятельности подразумевает внушительный объем требований: и к педагогической деятельности и к организации пространства лагеря и к участникам оговариваемой деятельности.</a:t>
            </a:r>
          </a:p>
          <a:p>
            <a:r>
              <a:rPr lang="ru-RU" baseline="0" dirty="0" smtClean="0"/>
              <a:t>И лишь совокупная связь всех характеристик способна обеспечить результат=воспитанность.  ВОСПИТАННОСТЬ  это 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духовно-нравственные приобретения ребёнка, полученные благодаря его участию в том или ином виде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61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0" i="0" u="none" strike="noStrike" baseline="0" dirty="0" smtClean="0">
                <a:latin typeface="+mn-lt"/>
              </a:rPr>
              <a:t>Приказ </a:t>
            </a:r>
            <a:r>
              <a:rPr lang="ru-RU" sz="1200" b="0" i="0" u="none" strike="noStrike" baseline="0" dirty="0" err="1" smtClean="0">
                <a:latin typeface="+mn-lt"/>
              </a:rPr>
              <a:t>Минобрнауки</a:t>
            </a:r>
            <a:r>
              <a:rPr lang="ru-RU" sz="1200" b="0" i="0" u="none" strike="noStrike" baseline="0" dirty="0" smtClean="0">
                <a:latin typeface="+mn-lt"/>
              </a:rPr>
              <a:t> России от 13.07.2017 N 656</a:t>
            </a:r>
          </a:p>
          <a:p>
            <a:pPr algn="just"/>
            <a:r>
              <a:rPr lang="ru-RU" sz="1200" b="0" i="0" u="none" strike="noStrike" baseline="0" dirty="0" smtClean="0">
                <a:latin typeface="+mn-lt"/>
              </a:rPr>
              <a:t>"Об утверждении примерных положений об организациях отдыха детей и их оздоровления"</a:t>
            </a:r>
          </a:p>
          <a:p>
            <a:pPr algn="just"/>
            <a:r>
              <a:rPr lang="ru-RU" sz="1200" b="0" i="0" u="none" strike="noStrike" baseline="0" dirty="0" smtClean="0">
                <a:latin typeface="+mn-lt"/>
              </a:rPr>
              <a:t>(вместе с "Примерным положением об организациях отдыха детей и их оздоровления сезонного действия или круглогодичного действия", "Примерным положением о лагерях, организованных образовательными организациями, осуществляющими организацию отдыха и оздоровления обучающихся в каникулярное время (с круглосуточным или дневным пребыванием)", "Примерным положением о детских лагерях труда и отдыха", "Примерным положением о детских лагерях палаточного типа", "Примерным положением о детских специализированных (профильных) лагерях, детских лагерях различной тематической направленности")</a:t>
            </a:r>
          </a:p>
          <a:p>
            <a:pPr algn="just"/>
            <a:r>
              <a:rPr lang="ru-RU" sz="1200" b="0" i="0" u="none" strike="noStrike" baseline="0" dirty="0" smtClean="0">
                <a:latin typeface="+mn-lt"/>
              </a:rPr>
              <a:t>(Зарегистрировано в Минюсте России 01.08.2017 N 47607)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55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99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Приказ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Минобрнауки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России от 13.07.2017 N 656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"Об утверждении примерных положений об организациях отдыха детей и их оздоровления"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(вместе с "Примерным положением об организациях отдыха детей и их оздоровления сезонного действия или круглогодичного действия", "Примерным положением о лагерях, организованных образовательными организациями, осуществляющими организацию отдыха и оздоровления обучающихся в каникулярное время (с круглосуточным или дневным пребыванием)", "Примерным положением о детских лагерях труда и отдыха", "Примерным положением о детских лагерях палаточного типа", "Примерным положением о детских специализированных (профильных) лагерях, детских лагерях различной тематической направленности")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(Зарегистрировано в Минюсте России 01.08.2017 N 47607)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39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Приказ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Минобрнауки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России от 13.07.2017 N 656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"Об утверждении примерных положений об организациях отдыха детей и их оздоровления"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(вместе с "Примерным положением об организациях отдыха детей и их оздоровления сезонного действия или круглогодичного действия", "Примерным положением о лагерях, организованных образовательными организациями, осуществляющими организацию отдыха и оздоровления обучающихся в каникулярное время (с круглосуточным или дневным пребыванием)", "Примерным положением о детских лагерях труда и отдыха", "Примерным положением о детских лагерях палаточного типа", "Примерным положением о детских специализированных (профильных) лагерях, детских лагерях различной тематической направленности")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(Зарегистрировано в Минюсте России 01.08.2017 N 47607)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02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Приказ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Минобрнауки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России от 13.07.2017 N 656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"Об утверждении примерных положений об организациях отдыха детей и их оздоровления"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(вместе с "Примерным положением об организациях отдыха детей и их оздоровления сезонного действия или круглогодичного действия", "Примерным положением о лагерях, организованных образовательными организациями, осуществляющими организацию отдыха и оздоровления обучающихся в каникулярное время (с круглосуточным или дневным пребыванием)", "Примерным положением о детских лагерях труда и отдыха", "Примерным положением о детских лагерях палаточного типа", "Примерным положением о детских специализированных (профильных) лагерях, детских лагерях различной тематической направленности")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(Зарегистрировано в Минюсте России 01.08.2017 N 47607)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52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0" i="0" u="none" strike="noStrike" baseline="0" dirty="0" smtClean="0">
                <a:latin typeface="Times New Roman"/>
              </a:rPr>
              <a:t>Постановление Правительства Красноярского края от 03.08.2020 N 534-п</a:t>
            </a:r>
          </a:p>
          <a:p>
            <a:pPr algn="just"/>
            <a:r>
              <a:rPr lang="ru-RU" sz="1200" b="0" i="0" u="none" strike="noStrike" baseline="0" dirty="0" smtClean="0">
                <a:latin typeface="Times New Roman"/>
              </a:rPr>
              <a:t>(ред. от 05.04.2022)</a:t>
            </a:r>
          </a:p>
          <a:p>
            <a:pPr algn="just"/>
            <a:r>
              <a:rPr lang="ru-RU" sz="1200" b="0" i="0" u="none" strike="noStrike" baseline="0" dirty="0" smtClean="0">
                <a:latin typeface="Times New Roman"/>
              </a:rPr>
              <a:t>"Об утверждении Порядка формирования и ведения реестра организаций отдыха детей и их оздоровления на территории Красноярского края"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55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Постановление Правительства Красноярского края от 03.08.2020 N 534-п</a:t>
            </a:r>
          </a:p>
          <a:p>
            <a:endParaRPr lang="ru-RU" dirty="0" smtClean="0"/>
          </a:p>
          <a:p>
            <a:r>
              <a:rPr lang="ru-RU" dirty="0" smtClean="0"/>
              <a:t>(ред. от 05.04.2022)</a:t>
            </a:r>
          </a:p>
          <a:p>
            <a:endParaRPr lang="ru-RU" dirty="0" smtClean="0"/>
          </a:p>
          <a:p>
            <a:r>
              <a:rPr lang="ru-RU" dirty="0" smtClean="0"/>
              <a:t>"Об утверждении Порядка формирования и ведения реестра организаций отдыха детей и их оздоровления на территории Красноярского края«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452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Краевое государственное казенное учреждение по обеспечению исполнения полномочий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81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Calibri"/>
                <a:sym typeface="Calibri"/>
              </a:rPr>
              <a:t>Постановление Правительства РФ от 14.05.2021 N 732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Calibri"/>
                <a:sym typeface="Calibri"/>
              </a:rPr>
              <a:t>"Об утверждении требований к антитеррористической защищенности объектов (территорий), предназначенных для организации отдыха детей и их оздоровления, и формы паспорта безопасности объектов (территорий) стационарного типа, предназначенных для организации отдыха детей и их оздоровления"</a:t>
            </a:r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35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7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заявленной тематикой, первый вопрос нашего обсуждения посвящен раскрытию понятия организации, осуществляющей отдых детей и их оздоровление. 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02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0" i="0" u="none" strike="noStrike" baseline="0" dirty="0" smtClean="0">
                <a:latin typeface="+mn-lt"/>
              </a:rPr>
              <a:t>Приказ </a:t>
            </a:r>
            <a:r>
              <a:rPr lang="ru-RU" sz="1200" b="0" i="0" u="none" strike="noStrike" baseline="0" dirty="0" err="1" smtClean="0">
                <a:latin typeface="+mn-lt"/>
              </a:rPr>
              <a:t>Минобрнауки</a:t>
            </a:r>
            <a:r>
              <a:rPr lang="ru-RU" sz="1200" b="0" i="0" u="none" strike="noStrike" baseline="0" dirty="0" smtClean="0">
                <a:latin typeface="+mn-lt"/>
              </a:rPr>
              <a:t> России от 13.07.2017 N 656</a:t>
            </a:r>
          </a:p>
          <a:p>
            <a:pPr algn="just"/>
            <a:r>
              <a:rPr lang="ru-RU" sz="1200" b="0" i="0" u="none" strike="noStrike" baseline="0" dirty="0" smtClean="0">
                <a:latin typeface="+mn-lt"/>
              </a:rPr>
              <a:t>"Об утверждении примерных положений об организациях отдыха детей и их оздоровления"</a:t>
            </a:r>
          </a:p>
          <a:p>
            <a:pPr algn="just"/>
            <a:r>
              <a:rPr lang="ru-RU" sz="1200" b="0" i="0" u="none" strike="noStrike" baseline="0" dirty="0" smtClean="0">
                <a:latin typeface="+mn-lt"/>
              </a:rPr>
              <a:t>(вместе с "Примерным положением об организациях отдыха детей и их оздоровления сезонного действия или круглогодичного действия", "Примерным положением о лагерях, организованных образовательными организациями, осуществляющими организацию отдыха и оздоровления обучающихся в каникулярное время (с круглосуточным или дневным пребыванием)", "Примерным положением о детских лагерях труда и отдыха", "Примерным положением о детских лагерях палаточного типа", "Примерным положением о детских специализированных (профильных) лагерях, детских лагерях различной тематической направленности")</a:t>
            </a:r>
          </a:p>
          <a:p>
            <a:pPr algn="just"/>
            <a:r>
              <a:rPr lang="ru-RU" sz="1200" b="0" i="0" u="none" strike="noStrike" baseline="0" dirty="0" smtClean="0">
                <a:latin typeface="+mn-lt"/>
              </a:rPr>
              <a:t>(Зарегистрировано в Минюсте России 01.08.2017 N 47607)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77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0" i="0" u="none" strike="noStrike" baseline="0" dirty="0" smtClean="0">
                <a:latin typeface="+mn-lt"/>
              </a:rPr>
              <a:t>Приказ </a:t>
            </a:r>
            <a:r>
              <a:rPr lang="ru-RU" sz="1200" b="0" i="0" u="none" strike="noStrike" baseline="0" dirty="0" err="1" smtClean="0">
                <a:latin typeface="+mn-lt"/>
              </a:rPr>
              <a:t>Минобрнауки</a:t>
            </a:r>
            <a:r>
              <a:rPr lang="ru-RU" sz="1200" b="0" i="0" u="none" strike="noStrike" baseline="0" dirty="0" smtClean="0">
                <a:latin typeface="+mn-lt"/>
              </a:rPr>
              <a:t> России от 13.07.2017 N 656</a:t>
            </a:r>
          </a:p>
          <a:p>
            <a:pPr algn="just"/>
            <a:r>
              <a:rPr lang="ru-RU" sz="1200" b="0" i="0" u="none" strike="noStrike" baseline="0" dirty="0" smtClean="0">
                <a:latin typeface="+mn-lt"/>
              </a:rPr>
              <a:t>"Об утверждении примерных положений об организациях отдыха детей и их оздоровления"</a:t>
            </a:r>
          </a:p>
          <a:p>
            <a:pPr algn="just"/>
            <a:r>
              <a:rPr lang="ru-RU" sz="1200" b="0" i="0" u="none" strike="noStrike" baseline="0" dirty="0" smtClean="0">
                <a:latin typeface="+mn-lt"/>
              </a:rPr>
              <a:t>(вместе с "Примерным положением об организациях отдыха детей и их оздоровления сезонного действия или круглогодичного действия", "Примерным положением о лагерях, организованных образовательными организациями, осуществляющими организацию отдыха и оздоровления обучающихся в каникулярное время (с круглосуточным или дневным пребыванием)", "Примерным положением о детских лагерях труда и отдыха", "Примерным положением о детских лагерях палаточного типа", "Примерным положением о детских специализированных (профильных) лагерях, детских лагерях различной тематической направленности")</a:t>
            </a:r>
          </a:p>
          <a:p>
            <a:pPr algn="just"/>
            <a:r>
              <a:rPr lang="ru-RU" sz="1200" b="0" i="0" u="none" strike="noStrike" baseline="0" dirty="0" smtClean="0">
                <a:latin typeface="+mn-lt"/>
              </a:rPr>
              <a:t>(Зарегистрировано в Минюсте России 01.08.2017 N 47607)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24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0" i="0" u="none" strike="noStrike" baseline="0" dirty="0" smtClean="0">
                <a:latin typeface="+mn-lt"/>
              </a:rPr>
              <a:t>Приказ </a:t>
            </a:r>
            <a:r>
              <a:rPr lang="ru-RU" sz="1200" b="0" i="0" u="none" strike="noStrike" baseline="0" dirty="0" err="1" smtClean="0">
                <a:latin typeface="+mn-lt"/>
              </a:rPr>
              <a:t>Минобрнауки</a:t>
            </a:r>
            <a:r>
              <a:rPr lang="ru-RU" sz="1200" b="0" i="0" u="none" strike="noStrike" baseline="0" dirty="0" smtClean="0">
                <a:latin typeface="+mn-lt"/>
              </a:rPr>
              <a:t> России от 13.07.2017 N 656</a:t>
            </a:r>
          </a:p>
          <a:p>
            <a:pPr algn="just"/>
            <a:r>
              <a:rPr lang="ru-RU" sz="1200" b="0" i="0" u="none" strike="noStrike" baseline="0" dirty="0" smtClean="0">
                <a:latin typeface="+mn-lt"/>
              </a:rPr>
              <a:t>"Об утверждении примерных положений об организациях отдыха детей и их оздоровления"</a:t>
            </a:r>
          </a:p>
          <a:p>
            <a:pPr algn="just"/>
            <a:r>
              <a:rPr lang="ru-RU" sz="1200" b="0" i="0" u="none" strike="noStrike" baseline="0" dirty="0" smtClean="0">
                <a:latin typeface="+mn-lt"/>
              </a:rPr>
              <a:t>(вместе с "Примерным положением об организациях отдыха детей и их оздоровления сезонного действия или круглогодичного действия", "Примерным положением о лагерях, организованных образовательными организациями, осуществляющими организацию отдыха и оздоровления обучающихся в каникулярное время (с круглосуточным или дневным пребыванием)", "Примерным положением о детских лагерях труда и отдыха", "Примерным положением о детских лагерях палаточного типа", "Примерным положением о детских специализированных (профильных) лагерях, детских лагерях различной тематической направленности")</a:t>
            </a:r>
          </a:p>
          <a:p>
            <a:pPr algn="just"/>
            <a:r>
              <a:rPr lang="ru-RU" sz="1200" b="0" i="0" u="none" strike="noStrike" baseline="0" dirty="0" smtClean="0">
                <a:latin typeface="+mn-lt"/>
              </a:rPr>
              <a:t>(Зарегистрировано в Минюсте России 01.08.2017 N 47607)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39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Раскрытие понятия организации осуществляющей</a:t>
            </a:r>
            <a:r>
              <a:rPr lang="ru-RU" baseline="0" dirty="0" smtClean="0"/>
              <a:t> отдых детей и их оздоровление требует сформированности единого подхода к понятию «лагерь», которое складывается из трех составляющих:</a:t>
            </a:r>
            <a:br>
              <a:rPr lang="ru-RU" baseline="0" dirty="0" smtClean="0"/>
            </a:br>
            <a:endParaRPr lang="ru-RU" baseline="0" dirty="0" smtClean="0"/>
          </a:p>
          <a:p>
            <a:r>
              <a:rPr lang="ru-RU" baseline="0" dirty="0" smtClean="0"/>
              <a:t>1. Идентификацией услуг, которые оказываются лагерями с точки зрения закона,</a:t>
            </a:r>
          </a:p>
          <a:p>
            <a:endParaRPr lang="ru-RU" baseline="0" dirty="0" smtClean="0"/>
          </a:p>
          <a:p>
            <a:r>
              <a:rPr lang="ru-RU" baseline="0" dirty="0" smtClean="0"/>
              <a:t>2. Соблюдением требований воспитательного пространства на территории «лагеря»,</a:t>
            </a:r>
          </a:p>
          <a:p>
            <a:endParaRPr lang="ru-RU" baseline="0" dirty="0" smtClean="0"/>
          </a:p>
          <a:p>
            <a:r>
              <a:rPr lang="ru-RU" baseline="0" dirty="0" smtClean="0"/>
              <a:t>3. И определение основных признаков «лагеря».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83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Для полноты</a:t>
            </a:r>
            <a:r>
              <a:rPr lang="ru-RU" sz="1200" baseline="0" dirty="0" smtClean="0"/>
              <a:t> конструирования искомого понятия необходимо определиться также с тем, </a:t>
            </a:r>
          </a:p>
          <a:p>
            <a:endParaRPr lang="ru-RU" sz="1200" baseline="0" dirty="0" smtClean="0"/>
          </a:p>
          <a:p>
            <a:r>
              <a:rPr lang="ru-RU" sz="1200" baseline="0" dirty="0" smtClean="0"/>
              <a:t>1. Какие организации могут осуществлять отдых детей и их оздоровление? </a:t>
            </a:r>
          </a:p>
          <a:p>
            <a:endParaRPr lang="ru-RU" sz="1200" baseline="0" dirty="0" smtClean="0"/>
          </a:p>
          <a:p>
            <a:r>
              <a:rPr lang="ru-RU" sz="1200" baseline="0" dirty="0" smtClean="0"/>
              <a:t>Следует уточниться:</a:t>
            </a:r>
          </a:p>
          <a:p>
            <a:endParaRPr lang="ru-RU" sz="1200" baseline="0" dirty="0" smtClean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ВСЕ ЛИ ОРГАНИЗАЦИОННО-ПРАВОВЫЕ ФОРМЫ  ДОПУСТИМЫ?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ИП МОЖЕТ? КАКИЕ ОГРАНИЧЕНИЯ У ИП?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ОРГАНИЗАЦИИ НЕСТАЦИОНАРНОГО ТИПА МОГУТ?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КАКИЕ СПЕЦИАЛИЗИРОВАННЫЕ (ПРОФИЛЬНЫЕ) ЛАГЕРЯ МОГУТ?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КАКАЯ ТЕМАТИЧЕСКАЯ НАПРАВЛЕННОСТЬ ЛАГЕРЯ ДОПУСТИМА ПО ЗАКОНУ?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ЛАГЕРЬ ТРУДА МОЖЕТ ПРЕТЕНДОВАТЬ НА СТАТУС ОРГАНИЗАЦИИ ОТДЫХА?</a:t>
            </a:r>
          </a:p>
          <a:p>
            <a:endParaRPr lang="ru-RU" sz="1200" dirty="0" smtClean="0"/>
          </a:p>
          <a:p>
            <a:r>
              <a:rPr lang="ru-RU" sz="1200" dirty="0" smtClean="0"/>
              <a:t>И 2. Что конкретно</a:t>
            </a:r>
            <a:r>
              <a:rPr lang="ru-RU" sz="1200" baseline="0" dirty="0" smtClean="0"/>
              <a:t> представляет из себя услуга по осуществлению отдыха детей и их оздоровлению?</a:t>
            </a:r>
          </a:p>
          <a:p>
            <a:endParaRPr lang="ru-RU" sz="1200" baseline="0" dirty="0" smtClean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УСЛУГА ПО ДОСУГОВОМУ СОПРОВОЖДЕНИЮ ЯВЛЯЕТСЯ УСЛУГОЙ ПО ОСУЩЕСТВЛЕНИЮ ОТДЫХА И ОЗДОРОВАЛЕНИЯ?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УСЛУГА ТОЛЬКО ПО ОЗДОРОВЛЕНИЮ СЮДА ОТНОСИТСЯ?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УСЛУГА ПО ОРГАНИЗАЦИИ ОТДЫХА В ПЕРИОД ЗИМНИХ КАНИКУЛ ОТНОСИТСЯ?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ОСУЩЕСТВЛЯЕМАЯ УСЛУГА НЕ СОДЕРЖИТ ЦЕЛЕЙ ПО РЕАЛИЗАЦИИ ПРОГРАММЫ ВОСПИТАНИЯ В ПРИНЦИПЕ?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УСЛУГА  НАПРАВЛЕНА НА РЕАЛИЗАЦИЮ ДИСКОТЕК, ПСИХОЛОГИЧЕСКИХ ТРЕНИНГОВ, ШОУ-ПРОГРАММ?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08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Оттолкнемся от понятия отдыха детей и х оздоровления: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 соответствии с частью</a:t>
            </a:r>
            <a:r>
              <a:rPr lang="ru-RU" baseline="0" dirty="0" smtClean="0"/>
              <a:t> 1 </a:t>
            </a:r>
            <a:r>
              <a:rPr lang="ru-RU" dirty="0" smtClean="0"/>
              <a:t> </a:t>
            </a:r>
            <a:r>
              <a:rPr lang="ru-RU" b="1" i="0" u="sng" dirty="0" smtClean="0">
                <a:solidFill>
                  <a:srgbClr val="FF9900"/>
                </a:solidFill>
                <a:effectLst/>
                <a:latin typeface="PT Sans"/>
              </a:rPr>
              <a:t>Федерального закона от 24.07.1998 N 124-ФЗ (ред. от 30.11.2024) "Об основных гарантиях прав ребенка в Российской Федерации»,</a:t>
            </a:r>
            <a:br>
              <a:rPr lang="ru-RU" b="1" i="0" u="sng" dirty="0" smtClean="0">
                <a:solidFill>
                  <a:srgbClr val="FF9900"/>
                </a:solidFill>
                <a:effectLst/>
                <a:latin typeface="PT Sans"/>
              </a:rPr>
            </a:br>
            <a:endParaRPr lang="ru-RU" b="1" i="0" u="sng" dirty="0" smtClean="0">
              <a:solidFill>
                <a:srgbClr val="FF9900"/>
              </a:solidFill>
              <a:effectLst/>
              <a:latin typeface="PT Sans"/>
            </a:endParaRPr>
          </a:p>
          <a:p>
            <a:pPr algn="just"/>
            <a:r>
              <a:rPr lang="ru-RU" sz="1200" b="0" i="0" u="none" strike="noStrike" baseline="0" dirty="0" smtClean="0">
                <a:latin typeface="Arial"/>
              </a:rPr>
              <a:t>отдых детей и их оздоровление - совокупность мероприятий, направленных на развитие творческого потенциала детей, охрану и укрепление их здоровья, профилактику заболеваний у детей, занятие их физической культурой, спортом и туризмом, формирование у детей навыков здорового образа жизни, соблюдение ими режима питания и жизнедеятельности в благоприятной окружающей среде при выполнении санитарно-гигиенических и санитарно-эпидемиологических требований и требований обеспечения безопасности жизни и здоровья детей;</a:t>
            </a:r>
          </a:p>
          <a:p>
            <a:endParaRPr lang="ru-RU" b="1" i="0" u="sng" dirty="0" smtClean="0">
              <a:solidFill>
                <a:srgbClr val="FF9900"/>
              </a:solidFill>
              <a:effectLst/>
              <a:latin typeface="PT Sans"/>
            </a:endParaRPr>
          </a:p>
          <a:p>
            <a:endParaRPr lang="ru-RU" b="1" i="0" u="sng" dirty="0" smtClean="0">
              <a:solidFill>
                <a:srgbClr val="FF9900"/>
              </a:solidFill>
              <a:effectLst/>
              <a:latin typeface="PT San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0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получения ответа, снова обращаемся</a:t>
            </a:r>
            <a:r>
              <a:rPr lang="ru-RU" baseline="0" dirty="0" smtClean="0"/>
              <a:t> к законодательству: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Лагерем, или организацией по осуществлению отдыха и оздоровления детей в соответствии с частью 1 ФЗ 124,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организации (независимо от их организационно-правовых форм) сезонного или круглогодичного действия, стационарного и (или) нестационарного типа, с круглосуточным или дневным пребыванием, оказывающие услуги по организации отдыха и оздоровления детей (организации отдыха детей и их оздоровления сезонного или круглогодичного действия, лагеря, организованные образовательными организациями, осуществляющими организацию отдыха и оздоровления обучающихся в каникулярное время (с круглосуточным или дневным пребыванием), детские лагеря труда и отдыха, детские лагеря палаточного типа, детские специализированные (профильные) лагеря, детские лагеря различной тематической направленности). В целях настоящего Федерального закона к организациям отдыха детей и их оздоровления приравниваются индивидуальные предприниматели, оказывающие услуги по организации отдыха и оздоровления детей, в случае соблюдения требований, установленных настоящим Федеральным законом;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3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мы можем</a:t>
            </a:r>
            <a:r>
              <a:rPr lang="ru-RU" baseline="0" dirty="0" smtClean="0"/>
              <a:t> отнести к </a:t>
            </a:r>
            <a:r>
              <a:rPr lang="ru-RU" baseline="0" dirty="0" err="1" smtClean="0"/>
              <a:t>УСЛУГе</a:t>
            </a:r>
            <a:r>
              <a:rPr lang="ru-RU" baseline="0" dirty="0" smtClean="0"/>
              <a:t> по осуществлению отдыха детей и их оздоровлению?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53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Определим виды услуг, оказываемые в лагерях детям:</a:t>
            </a:r>
          </a:p>
          <a:p>
            <a:endParaRPr lang="ru-RU" baseline="0" dirty="0" smtClean="0"/>
          </a:p>
          <a:p>
            <a:pPr algn="just"/>
            <a:r>
              <a:rPr lang="ru-RU" baseline="0" dirty="0" smtClean="0"/>
              <a:t>В соответствии с </a:t>
            </a:r>
            <a:r>
              <a:rPr lang="ru-RU" sz="1200" b="0" i="0" u="none" strike="noStrike" baseline="0" dirty="0" smtClean="0">
                <a:latin typeface="Arial"/>
              </a:rPr>
              <a:t>Национальным стандартом Российской Федерации. Услуги детям в организациях отдыха и оздоровления« ГОСТ Р 52887-2018,</a:t>
            </a:r>
          </a:p>
          <a:p>
            <a:pPr algn="just"/>
            <a:endParaRPr lang="ru-RU" sz="1200" b="0" i="0" u="none" strike="noStrike" baseline="0" dirty="0" smtClean="0">
              <a:latin typeface="Arial"/>
            </a:endParaRPr>
          </a:p>
          <a:p>
            <a:pPr algn="just"/>
            <a:endParaRPr lang="ru-RU" sz="1200" b="0" i="0" u="none" strike="noStrike" baseline="0" dirty="0" smtClean="0">
              <a:latin typeface="Arial"/>
            </a:endParaRP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53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Отметим предметность и цели деятельности организации отдыха ИП: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DF33F-A71A-4576-ADD3-311C73E5F5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49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0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4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86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09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2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90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87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09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32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6878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93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82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584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61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339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24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513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4883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98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10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79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23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7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8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48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83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6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78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6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32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371" tIns="91371" rIns="91371" bIns="91371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6878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793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682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584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461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339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24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513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8125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2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465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09" y="129984"/>
            <a:ext cx="7717238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5" y="6338020"/>
            <a:ext cx="77314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9739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4" y="64928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5" y="6338020"/>
            <a:ext cx="77314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768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111648"/>
            <a:ext cx="7717238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5" y="1535113"/>
            <a:ext cx="4040187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5" y="2174876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4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2174876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5" y="6338020"/>
            <a:ext cx="77314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06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91" y="4800601"/>
            <a:ext cx="5486399" cy="566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91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91" y="5367345"/>
            <a:ext cx="5486399" cy="804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5" y="6338020"/>
            <a:ext cx="77314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975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56648"/>
            <a:ext cx="7717238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09022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5" y="6338020"/>
            <a:ext cx="77314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3891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732343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8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5" y="6338020"/>
            <a:ext cx="77314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0010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4F38-B41A-4841-A6FC-9E7311BF6660}" type="datetimeFigureOut">
              <a:rPr lang="ru-RU" sz="1400" kern="0">
                <a:solidFill>
                  <a:srgbClr val="000000"/>
                </a:solidFill>
                <a:cs typeface="Arial"/>
                <a:sym typeface="Arial"/>
              </a:rPr>
              <a:pPr>
                <a:defRPr/>
              </a:pPr>
              <a:t>11.03.2025</a:t>
            </a:fld>
            <a:endParaRPr lang="ru-RU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A621-49F2-4DA3-A7AE-3172CD6162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3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89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91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37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39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60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9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7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04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645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66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04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2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659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09" y="129984"/>
            <a:ext cx="7717238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5" y="6338020"/>
            <a:ext cx="77314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03314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64928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F8FA33E-CFA2-4D29-9A6F-C253F2FA2FED}" type="datetime1">
              <a:rPr lang="ru-RU" kern="0" smtClean="0">
                <a:solidFill>
                  <a:srgbClr val="000000"/>
                </a:solidFill>
              </a:rPr>
              <a:pPr/>
              <a:t>11.03.2025</a:t>
            </a:fld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5" y="6338020"/>
            <a:ext cx="77314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090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56648"/>
            <a:ext cx="7717238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2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5" y="6338020"/>
            <a:ext cx="77314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1354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111648"/>
            <a:ext cx="7717238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5" y="1535113"/>
            <a:ext cx="4040187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5" y="2174876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4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2174876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5" y="6338020"/>
            <a:ext cx="77314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48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91" y="4800601"/>
            <a:ext cx="5486399" cy="566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91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91" y="5367518"/>
            <a:ext cx="5486399" cy="804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5" y="6338020"/>
            <a:ext cx="77314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6978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56648"/>
            <a:ext cx="7717238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09022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5" y="6338020"/>
            <a:ext cx="77314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59893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732359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8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5" y="6338020"/>
            <a:ext cx="77314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79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004131" y="649287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33701-A655-4C83-85BA-4ECADFA0DD12}" type="datetime1">
              <a:rPr lang="ru-RU" sz="1400" kern="0" smtClean="0">
                <a:solidFill>
                  <a:srgbClr val="000000"/>
                </a:solidFill>
                <a:cs typeface="Arial"/>
                <a:sym typeface="Arial"/>
              </a:rPr>
              <a:pPr>
                <a:defRPr/>
              </a:pPr>
              <a:t>11.03.2025</a:t>
            </a:fld>
            <a:endParaRPr lang="ru-RU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A621-49F2-4DA3-A7AE-3172CD6162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32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015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237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126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091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73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0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22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11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54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44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5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6484945"/>
            <a:ext cx="5800724" cy="401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115296"/>
            <a:ext cx="6259388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24" y="798249"/>
            <a:ext cx="169861" cy="29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 dirty="0">
              <a:solidFill>
                <a:srgbClr val="FFFFFF"/>
              </a:solidFill>
              <a:sym typeface="Arial"/>
            </a:endParaRP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84427"/>
            <a:ext cx="1420996" cy="614676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295776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5" y="6338020"/>
            <a:ext cx="77314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kern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923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6485118"/>
            <a:ext cx="5800724" cy="401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20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115296"/>
            <a:ext cx="6259388" cy="864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29" y="798356"/>
            <a:ext cx="169861" cy="29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 dirty="0">
              <a:solidFill>
                <a:srgbClr val="FFFFFF"/>
              </a:solidFill>
              <a:sym typeface="Arial"/>
            </a:endParaRP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84427"/>
            <a:ext cx="1420996" cy="614676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295776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5" y="6338020"/>
            <a:ext cx="77314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kern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kern="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732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0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#P34"/><Relationship Id="rId7" Type="http://schemas.openxmlformats.org/officeDocument/2006/relationships/hyperlink" Target="#P271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6" Type="http://schemas.openxmlformats.org/officeDocument/2006/relationships/hyperlink" Target="#P213"/><Relationship Id="rId5" Type="http://schemas.openxmlformats.org/officeDocument/2006/relationships/hyperlink" Target="#P154"/><Relationship Id="rId4" Type="http://schemas.openxmlformats.org/officeDocument/2006/relationships/hyperlink" Target="#P96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hyperlink" Target="https://krao.ru/deyatelnost/otdyih-i-ozdorovlenie-detej/reestr-organizatsij-otdyiha-i-ozdorovleniya/" TargetMode="External"/><Relationship Id="rId4" Type="http://schemas.openxmlformats.org/officeDocument/2006/relationships/hyperlink" Target="https://krao.r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99661&amp;dst=10000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Relationship Id="rId4" Type="http://schemas.openxmlformats.org/officeDocument/2006/relationships/hyperlink" Target="https://login.consultant.ru/link/?req=doc&amp;base=LAW&amp;n=333347&amp;dst=10001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652EE29587F9E6452B7E0B1305063BAC9973FD69E2E9FE4026CD5D5F5F2AD927C57E50F28616A6A5E019FB4FFC491B4BA2AABC847G5Q0K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rao.ru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2.xlsx"/><Relationship Id="rId4" Type="http://schemas.openxmlformats.org/officeDocument/2006/relationships/hyperlink" Target="https://krao.ru/deyatelnost/otdyih-i-ozdorovlenie-detej/reestr-organizatsij-otdyiha-i-ozdorovleniy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login.consultant.ru/link/?req=doc&amp;base=LAW&amp;n=494984&amp;dst=195" TargetMode="Externa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99661&amp;dst=10000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ogin.consultant.ru/link/?req=doc&amp;base=LAW&amp;n=333347&amp;dst=10001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9661"/>
            <a:ext cx="1940232" cy="1054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3" rIns="91386" bIns="45693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2249798" y="2210669"/>
            <a:ext cx="6867663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478655" y="327571"/>
            <a:ext cx="1512668" cy="1274020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715315" y="855386"/>
            <a:ext cx="6042660" cy="5216758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 algn="ctr"/>
            <a:endParaRPr lang="en-US" sz="3500" b="1" dirty="0">
              <a:solidFill>
                <a:srgbClr val="608DC4"/>
              </a:solidFill>
              <a:latin typeface="Cambria"/>
            </a:endParaRPr>
          </a:p>
          <a:p>
            <a:pPr algn="ctr"/>
            <a:r>
              <a:rPr lang="ru-RU" sz="2000" b="1" dirty="0" smtClean="0">
                <a:solidFill>
                  <a:srgbClr val="1F497D"/>
                </a:solidFill>
                <a:latin typeface="Cambria"/>
              </a:rPr>
              <a:t>Понятие организации, осуществляющей отдых детей и их оздоровление. </a:t>
            </a:r>
          </a:p>
          <a:p>
            <a:pPr algn="ctr"/>
            <a:endParaRPr lang="ru-RU" sz="2000" b="1" dirty="0">
              <a:solidFill>
                <a:srgbClr val="1F497D"/>
              </a:solidFill>
              <a:latin typeface="Cambria"/>
            </a:endParaRPr>
          </a:p>
          <a:p>
            <a:pPr algn="ctr"/>
            <a:r>
              <a:rPr lang="ru-RU" sz="2000" b="1" dirty="0" smtClean="0">
                <a:solidFill>
                  <a:srgbClr val="1F497D"/>
                </a:solidFill>
                <a:latin typeface="Cambria"/>
              </a:rPr>
              <a:t>Основания</a:t>
            </a:r>
            <a:r>
              <a:rPr lang="ru-RU" sz="2000" b="1" dirty="0">
                <a:solidFill>
                  <a:srgbClr val="1F497D"/>
                </a:solidFill>
                <a:latin typeface="Cambria"/>
              </a:rPr>
              <a:t>, порядок и сроки включения юридического лица и индивидуального предпринимателя в Реестр организаций отдыха детей и их оздоровления Красноярского края. Порядок и сроки внесения изменений в Реестр организаций отдыха детей и их оздоровления Красноярского края</a:t>
            </a:r>
          </a:p>
          <a:p>
            <a:endParaRPr lang="ru-RU" sz="2600" b="1" dirty="0">
              <a:solidFill>
                <a:srgbClr val="608DC4"/>
              </a:solidFill>
              <a:latin typeface="Cambria"/>
            </a:endParaRPr>
          </a:p>
          <a:p>
            <a:pPr>
              <a:tabLst>
                <a:tab pos="4480076" algn="l"/>
              </a:tabLst>
            </a:pPr>
            <a:endParaRPr lang="ru-RU" sz="2600" b="1" dirty="0">
              <a:solidFill>
                <a:srgbClr val="608DC4"/>
              </a:solidFill>
              <a:latin typeface="Cambria"/>
            </a:endParaRPr>
          </a:p>
          <a:p>
            <a:pPr>
              <a:tabLst>
                <a:tab pos="4480076" algn="l"/>
              </a:tabLst>
            </a:pPr>
            <a:endParaRPr lang="ru-RU" sz="2600" b="1" dirty="0">
              <a:solidFill>
                <a:srgbClr val="608DC4"/>
              </a:solidFill>
              <a:latin typeface="Cambri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37" y="6318620"/>
            <a:ext cx="2136114" cy="369277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72" y="97825"/>
            <a:ext cx="2182183" cy="6652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3" rIns="91386" bIns="45693" rtlCol="0"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" y="4881404"/>
            <a:ext cx="1313532" cy="1399797"/>
          </a:xfrm>
          <a:prstGeom prst="rect">
            <a:avLst/>
          </a:prstGeom>
        </p:spPr>
      </p:pic>
      <p:cxnSp>
        <p:nvCxnSpPr>
          <p:cNvPr id="93" name="Соединительная линия уступом 92"/>
          <p:cNvCxnSpPr/>
          <p:nvPr/>
        </p:nvCxnSpPr>
        <p:spPr>
          <a:xfrm>
            <a:off x="4224042" y="192807"/>
            <a:ext cx="4825246" cy="4500697"/>
          </a:xfrm>
          <a:prstGeom prst="bentConnector3">
            <a:avLst>
              <a:gd name="adj1" fmla="val 95447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Соединительная линия уступом 97"/>
          <p:cNvCxnSpPr/>
          <p:nvPr/>
        </p:nvCxnSpPr>
        <p:spPr>
          <a:xfrm>
            <a:off x="4376442" y="396009"/>
            <a:ext cx="4825246" cy="4500697"/>
          </a:xfrm>
          <a:prstGeom prst="bentConnector3">
            <a:avLst>
              <a:gd name="adj1" fmla="val 95447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оединительная линия уступом 98"/>
          <p:cNvCxnSpPr/>
          <p:nvPr/>
        </p:nvCxnSpPr>
        <p:spPr>
          <a:xfrm>
            <a:off x="4528842" y="599209"/>
            <a:ext cx="4825246" cy="4500697"/>
          </a:xfrm>
          <a:prstGeom prst="bentConnector3">
            <a:avLst>
              <a:gd name="adj1" fmla="val 95447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985961" y="5301208"/>
            <a:ext cx="5526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2853319" y="5733263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Майлова Татьяна Петровна, консультант отдела профилактики нарушений законодательства министерства образования Красноярского </a:t>
            </a:r>
            <a:r>
              <a:rPr lang="ru-RU" sz="12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br>
              <a:rPr lang="ru-RU" sz="12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222-60-61; </a:t>
            </a:r>
            <a:r>
              <a:rPr lang="en-US" sz="12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mtp@krao.ru</a:t>
            </a:r>
            <a:endParaRPr lang="ru-RU" sz="12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999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40" y="29027"/>
            <a:ext cx="8998345" cy="10897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Территория любого лагеря </a:t>
            </a:r>
            <a:r>
              <a:rPr lang="ru-RU" sz="3200" b="1" u="sng" kern="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должна отвечать </a:t>
            </a:r>
            <a:r>
              <a:rPr lang="ru-RU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требованиям воспитательного пространства:</a:t>
            </a:r>
            <a:endParaRPr lang="ru-RU" sz="3200" b="1" kern="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9655" y="1340775"/>
            <a:ext cx="4608512" cy="6480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Многокомпонентная характеристика воспитательной деятельности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118753"/>
            <a:ext cx="144016" cy="222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276872"/>
            <a:ext cx="331236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САМО ПРОСТРАНСТВО</a:t>
            </a:r>
            <a:endParaRPr lang="ru-RU" sz="2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41" y="2279544"/>
            <a:ext cx="2707061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kern="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СТИЛЬ ПЕДАГОГИЧЕСКОЙ ДЕЯТЕЛЬНОСТИ</a:t>
            </a:r>
            <a:endParaRPr lang="ru-RU" sz="1900" b="1" kern="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2279544"/>
            <a:ext cx="277180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УЧАСТНИКИ</a:t>
            </a:r>
            <a:endParaRPr lang="ru-RU" sz="2000" b="1" kern="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259655" y="2005496"/>
            <a:ext cx="144016" cy="222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696662" y="2005496"/>
            <a:ext cx="144016" cy="222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19895" y="2005496"/>
            <a:ext cx="144016" cy="222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98926" y="3236576"/>
            <a:ext cx="2707061" cy="20809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kern="0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Объекты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kern="0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Помещения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kern="0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Территория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kern="0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Интерьерные /экстерьерные решения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8755" y="3094497"/>
            <a:ext cx="2707061" cy="20809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kern="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Подходы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kern="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kern="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Методики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kern="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Психологический климат и пр.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14493" y="3198144"/>
            <a:ext cx="2536457" cy="20809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kern="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Субъекты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kern="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Объекты</a:t>
            </a:r>
          </a:p>
          <a:p>
            <a:endParaRPr lang="ru-RU" sz="2000" b="1" kern="0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829" y="5517232"/>
            <a:ext cx="8998345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Достижение цели воспитательной деятельности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35719" y="6056392"/>
            <a:ext cx="331236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</a:t>
            </a:r>
            <a:r>
              <a:rPr lang="ru-RU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езультат-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ВОСПИТАННОСТЬ</a:t>
            </a:r>
            <a:endParaRPr lang="ru-RU" sz="2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419895" y="5945384"/>
            <a:ext cx="144016" cy="222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261212" y="5271184"/>
            <a:ext cx="144016" cy="222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210156" y="5247152"/>
            <a:ext cx="144016" cy="222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600087" y="5271184"/>
            <a:ext cx="144016" cy="222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7011734" y="6309323"/>
            <a:ext cx="2037554" cy="4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1663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ПРИЗНАКИ «ЛАГЕРЯ»</a:t>
            </a:r>
            <a:br>
              <a:rPr lang="ru-RU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СОГЛАСНО ПРИКАЗА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Минобрнауки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России от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13 июля 2017 г.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№ 656</a:t>
            </a:r>
          </a:p>
          <a:p>
            <a:pPr algn="just"/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«ОБ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УТВЕРЖДЕНИИ ПРИМЕРНЫХ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ПОЛОЖЕНИЙ ОБ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ОРГАНИЗАЦИЯХ ОТДЫХА ДЕТЕЙ И ИХ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ОЗДОРОВЛЕНИЯ»,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Законодателем предложены к использованию: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положение об организациях отдыха детей и их оздоровления сезонного действия или круглогодичного 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(приложение N 1)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положение о лагерях, организованных образовательными организациями, осуществляющими организацию отдыха и оздоровления обучающихся в каникулярное время (с круглосуточным или дневным пребыванием)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(приложение N 2)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положение о детских лагерях труда и отдыха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(приложение N 3)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положение о детских лагерях палаточного типа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(приложение N 4)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положение о детских специализированных (профильных) лагерях, детских лагерях различной тематической направленности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file"/>
              </a:rPr>
              <a:t>(приложение N 5)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28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196" y="1988840"/>
            <a:ext cx="8352928" cy="2062048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 algn="ctr"/>
            <a:r>
              <a:rPr lang="ru-RU" sz="24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Реестр </a:t>
            </a:r>
            <a:r>
              <a:rPr lang="ru-RU" sz="24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организаций отдыха детей и их оздоровления на территории Красноярского края по состоянию </a:t>
            </a:r>
            <a:r>
              <a:rPr lang="ru-RU" sz="2400" b="1" u="sng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 </a:t>
            </a:r>
            <a:r>
              <a:rPr lang="ru-RU" sz="2400" b="1" u="sng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u="sng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  <a:r>
              <a:rPr lang="ru-RU" sz="2400" b="1" u="sng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.02.202</a:t>
            </a:r>
            <a:r>
              <a:rPr lang="en-US" sz="2400" b="1" u="sng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  <a:r>
              <a:rPr lang="ru-RU" sz="2400" b="1" u="sng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4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размещен </a:t>
            </a:r>
            <a:r>
              <a:rPr lang="ru-RU" sz="24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 сайте</a:t>
            </a:r>
            <a:r>
              <a:rPr lang="ru-RU" sz="24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 </a:t>
            </a:r>
            <a:r>
              <a:rPr lang="en-US" sz="24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4"/>
              </a:rPr>
              <a:t>https://krao.ru/</a:t>
            </a:r>
            <a:r>
              <a:rPr lang="ru-RU" sz="24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разделе «Деятельность</a:t>
            </a:r>
            <a:r>
              <a:rPr lang="ru-RU" sz="24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») и </a:t>
            </a:r>
            <a:r>
              <a:rPr lang="ru-RU" sz="2400" u="sng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содержит:</a:t>
            </a:r>
            <a:endParaRPr lang="ru-RU" sz="2400" u="sng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tabLst>
                <a:tab pos="4480076" algn="l"/>
              </a:tabLst>
            </a:pPr>
            <a:endParaRPr lang="ru-RU" sz="3200" b="1" dirty="0">
              <a:solidFill>
                <a:srgbClr val="608D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571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Ссылка</a:t>
            </a:r>
            <a:r>
              <a:rPr lang="ru-RU" sz="24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/>
              </a:rPr>
              <a:t> на </a:t>
            </a:r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cs typeface="Arial"/>
              </a:rPr>
              <a:t>реестр организаций отдыха детей и их оздоровления на территории Красноярского </a:t>
            </a:r>
            <a:r>
              <a:rPr lang="ru-RU" sz="24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/>
              </a:rPr>
              <a:t>края: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28" y="1011075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https://krao.ru/deyatelnost/otdyih-i-ozdorovlenie-detej/reestr-organizatsij-otdyiha-i-ozdorovleniya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231940"/>
              </p:ext>
            </p:extLst>
          </p:nvPr>
        </p:nvGraphicFramePr>
        <p:xfrm>
          <a:off x="666080" y="3573016"/>
          <a:ext cx="7739831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Лист" r:id="rId6" imgW="4343400" imgH="1333569" progId="Excel.Sheet.12">
                  <p:embed/>
                </p:oleObj>
              </mc:Choice>
              <mc:Fallback>
                <p:oleObj name="Лист" r:id="rId6" imgW="4343400" imgH="13335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6080" y="3573016"/>
                        <a:ext cx="7739831" cy="237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вал 4"/>
          <p:cNvSpPr/>
          <p:nvPr/>
        </p:nvSpPr>
        <p:spPr>
          <a:xfrm>
            <a:off x="6804248" y="5085184"/>
            <a:ext cx="1440160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0147143">
            <a:off x="2088661" y="5105850"/>
            <a:ext cx="1880815" cy="58359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организация </a:t>
            </a:r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деятельность </a:t>
            </a:r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отдыха детей и их </a:t>
            </a:r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оздоровлению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если: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7075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ОРГАНИЗАЦИИ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 ОБУЧАЮЩИХСЯ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КАНИКУЛЯРНОЕ ВРЕМЯ (С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КРУГЛОСУТОЧНЫМ ИЛИ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ДНЕВНЫМ ПРЕБЫВАНИЕМ: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875" y="1988840"/>
            <a:ext cx="856895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Предметом </a:t>
            </a: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школьного лагеря являются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мероприятий, направленных на отдых и оздоровление детей, в каникулярное время, а также реализация дополнительных общеразвивающих программ.</a:t>
            </a:r>
          </a:p>
          <a:p>
            <a:pPr algn="just"/>
            <a:r>
              <a:rPr lang="ru-RU" sz="17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Целями </a:t>
            </a: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школьного лагеря являются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развитие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творческого потенциала детей, развитие разносторонних интересов детей, удовлетворение их индивидуальных потребностей в интеллектуальном, нравственном и физическом совершенствовании, а также в занятиях физической культурой, спортом и туризмом;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детей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коммуникативных и лидерских качеств детей, формирование у детей культуры и навыков здорового и безопасного образа жизни, общей культуры детей, обеспечение духовно-нравственного, гражданско-патриотического, трудового воспитания детей;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размещения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круглосуточном пребывании) детей в школьном лагере и обеспечение их питанием в соответствии с санитарно-эпидемиологическими правилами и гигиеническими нормативами Российской Федерации;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17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обеспечение необходимых условий для личностного развития, укрепления здоровья, профессионального самоопределения и творческого труда детей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12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281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ОРГАНИЗАЦИИ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 ОБУЧАЮЩИХСЯ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КАНИКУЛЯРНОЕ ВРЕМЯ (С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КРУГЛОСУТОЧНЫМ ИЛИ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ДНЕВНЫМ </a:t>
            </a: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281" y="1124744"/>
            <a:ext cx="89737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Школьный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лагерь: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культурно-досуговую, туристскую, краеведческую, экскурсионную деятельность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обеспечивающую рациональное использование свободного времени детей, их духовно-нравственное развитие, приобщение к ценностям культуры и искусства;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деятельность, направленную на:</a:t>
            </a:r>
          </a:p>
          <a:p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потенциала и всестороннее развитие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у детей;</a:t>
            </a:r>
          </a:p>
          <a:p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детей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на физическое развитие и укрепление здоровья детей;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образовательную деятельность по реализации дополнительных общеразвивающих программ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размещение, проживание (при круглосуточном пребывании), питание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школьном лагере;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безопасные условия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детей;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оказание медицинской помощи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 период их пребывания в школьном лагере, формирование навыков здорового образа жизни у детей;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психолого-педагогическую деятельность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направленную на улучшение психологического состояния детей и их адаптацию к условиям школьного лагеря.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осуществлять иную деятельность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такая деятельность соответствует целям его создания.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осуществление в школьном лагере деятельности, для занятия которой необходимо получение специального разрешения (лицензии), возникает с момента получения такого разрешения (лицензии) или в указанный в нем срок и прекращается при прекращении действия разрешения (лицензии).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 в школьный лагерь при отсутствии медицинских противопоказаний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пребывания ребенка в школьном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лагере.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8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281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ОРГАНИЗАЦИИ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 ОБУЧАЮЩИХСЯ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КАНИКУЛЯРНОЕ ВРЕМЯ (С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КРУГЛОСУТОЧНЫМ ИЛИ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ДНЕВНЫМ </a:t>
            </a: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ПРЕБЫВАНИЕМ</a:t>
            </a:r>
            <a:endParaRPr lang="ru-RU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53" y="1268760"/>
            <a:ext cx="886621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школьном лагере регулируется законодательством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 об организации отдыха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оздоровления ребенка, заключенным с родителями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(законными представителями)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Школьный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использовать объекты социальной, образовательной, спортивной инфраструктуры как мобильного, так и стационарного действия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необходимые для осуществления целей деятельности школьного лагеря.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школьном лагере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обеспечен доступ детей-инвалидов и детей с ограниченными возможностями здоровья к объектам социальной, инженерной и транспортной инфраструктур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школьного лагеря и предоставляемым услугам, в том числе должны быть созданы специальные условия для получения указанными лицами образования по реализуемым в школьном лагере образовательным программам.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детям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школьном лагере осуществляется в соответствии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законодательством Российской Федерации об охране здоровья граждан.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размещения, устройства, содержания и организации работы школьного лагеря должны соответствовать санитарно-эпидемиологическим правилам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гигиеническим нормативам, требованиям противопожарной и антитеррористической безопасности.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962522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934" y="1686127"/>
            <a:ext cx="76530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srgbClr val="FF0000"/>
                </a:solidFill>
                <a:latin typeface="Cambria"/>
              </a:rPr>
              <a:t>Основания</a:t>
            </a:r>
            <a:r>
              <a:rPr lang="ru-RU" sz="2200" b="1" dirty="0">
                <a:solidFill>
                  <a:srgbClr val="1F497D"/>
                </a:solidFill>
                <a:latin typeface="Cambria"/>
              </a:rPr>
              <a:t>, порядок и сроки </a:t>
            </a:r>
            <a:r>
              <a:rPr lang="ru-RU" sz="2200" b="1" dirty="0">
                <a:solidFill>
                  <a:srgbClr val="FF0000"/>
                </a:solidFill>
                <a:latin typeface="Cambria"/>
              </a:rPr>
              <a:t>включения</a:t>
            </a:r>
            <a:r>
              <a:rPr lang="ru-RU" sz="2200" b="1" dirty="0">
                <a:solidFill>
                  <a:srgbClr val="1F497D"/>
                </a:solidFill>
                <a:latin typeface="Cambria"/>
              </a:rPr>
              <a:t> юридического лица и индивидуального предпринимателя в </a:t>
            </a:r>
            <a:r>
              <a:rPr lang="ru-RU" sz="2200" b="1" dirty="0">
                <a:solidFill>
                  <a:srgbClr val="FF0000"/>
                </a:solidFill>
                <a:latin typeface="Cambria"/>
              </a:rPr>
              <a:t>Реестр организаций</a:t>
            </a:r>
            <a:r>
              <a:rPr lang="ru-RU" sz="2200" b="1" dirty="0">
                <a:solidFill>
                  <a:srgbClr val="1F497D"/>
                </a:solidFill>
                <a:latin typeface="Cambria"/>
              </a:rPr>
              <a:t> отдыха детей и их оздоровления Красноярского края</a:t>
            </a:r>
            <a:r>
              <a:rPr lang="ru-RU" sz="2200" b="1" dirty="0" smtClean="0">
                <a:solidFill>
                  <a:srgbClr val="1F497D"/>
                </a:solidFill>
                <a:latin typeface="Cambria"/>
              </a:rPr>
              <a:t>.</a:t>
            </a:r>
          </a:p>
          <a:p>
            <a:pPr lvl="0" algn="ctr"/>
            <a:endParaRPr lang="ru-RU" sz="2200" b="1" dirty="0">
              <a:solidFill>
                <a:srgbClr val="1F497D"/>
              </a:solidFill>
              <a:latin typeface="Cambria"/>
            </a:endParaRPr>
          </a:p>
          <a:p>
            <a:pPr lvl="0" algn="ctr"/>
            <a:r>
              <a:rPr lang="ru-RU" sz="2200" b="1" dirty="0" smtClean="0">
                <a:solidFill>
                  <a:srgbClr val="1F497D"/>
                </a:solidFill>
                <a:latin typeface="Cambria"/>
              </a:rPr>
              <a:t> </a:t>
            </a:r>
            <a:r>
              <a:rPr lang="ru-RU" sz="2200" b="1" dirty="0">
                <a:solidFill>
                  <a:srgbClr val="1F497D"/>
                </a:solidFill>
                <a:latin typeface="Cambria"/>
              </a:rPr>
              <a:t>Порядок и сроки </a:t>
            </a:r>
            <a:r>
              <a:rPr lang="ru-RU" sz="2200" b="1" dirty="0">
                <a:solidFill>
                  <a:srgbClr val="FF0000"/>
                </a:solidFill>
                <a:latin typeface="Cambria"/>
              </a:rPr>
              <a:t>внесения изменений в Реестр </a:t>
            </a:r>
            <a:r>
              <a:rPr lang="ru-RU" sz="2200" b="1" dirty="0">
                <a:solidFill>
                  <a:srgbClr val="1F497D"/>
                </a:solidFill>
                <a:latin typeface="Cambria"/>
              </a:rPr>
              <a:t>организаций отдыха детей и их оздоровления Красноярского края</a:t>
            </a:r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>
            <a:off x="4224042" y="192807"/>
            <a:ext cx="4825246" cy="4500697"/>
          </a:xfrm>
          <a:prstGeom prst="bentConnector3">
            <a:avLst>
              <a:gd name="adj1" fmla="val 95447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Соединительная линия уступом 3"/>
          <p:cNvCxnSpPr/>
          <p:nvPr/>
        </p:nvCxnSpPr>
        <p:spPr>
          <a:xfrm>
            <a:off x="4376442" y="345203"/>
            <a:ext cx="4825246" cy="4500697"/>
          </a:xfrm>
          <a:prstGeom prst="bentConnector3">
            <a:avLst>
              <a:gd name="adj1" fmla="val 95447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/>
          <p:nvPr/>
        </p:nvCxnSpPr>
        <p:spPr>
          <a:xfrm>
            <a:off x="4528842" y="497607"/>
            <a:ext cx="4825246" cy="4500697"/>
          </a:xfrm>
          <a:prstGeom prst="bentConnector3">
            <a:avLst>
              <a:gd name="adj1" fmla="val 95447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 rot="16200000" flipH="1">
            <a:off x="-73878" y="4535746"/>
            <a:ext cx="2250349" cy="2042754"/>
          </a:xfrm>
          <a:prstGeom prst="bentConnector3">
            <a:avLst>
              <a:gd name="adj1" fmla="val 92801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rot="16200000" flipH="1">
            <a:off x="60155" y="4688146"/>
            <a:ext cx="2250349" cy="2042754"/>
          </a:xfrm>
          <a:prstGeom prst="bentConnector3">
            <a:avLst>
              <a:gd name="adj1" fmla="val 92801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219731" y="4840546"/>
            <a:ext cx="2250349" cy="2042754"/>
          </a:xfrm>
          <a:prstGeom prst="bentConnector3">
            <a:avLst>
              <a:gd name="adj1" fmla="val 92801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378072" y="6201876"/>
            <a:ext cx="277236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40" y="118681"/>
            <a:ext cx="8998345" cy="12269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повышения качества и безопасности отдыха и оздоровления детей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21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отдыха детей и их оздоровления 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обязана</a:t>
            </a:r>
            <a:r>
              <a:rPr lang="ru-RU" sz="21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" y="1972169"/>
            <a:ext cx="1086696" cy="10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51433" y="1913468"/>
            <a:ext cx="7911648" cy="20184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сведения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своей деятельности в уполномоченный орган исполнительной власти субъекта Российской Федерации в сфере организации отдыха и оздоровления детей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включения в реестр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отдыха детей и 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1433" y="4156892"/>
            <a:ext cx="7911649" cy="2440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не включенные в реестр организаций отдыха детей и их оздоровления, не вправе оказывать услуги по организации отдыха и оздоровления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(ч.2.1 ст.12 ФЗ № 124)</a:t>
            </a:r>
          </a:p>
          <a:p>
            <a:pPr algn="ctr"/>
            <a:endParaRPr lang="ru-RU" sz="1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включения организации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сфере организации отдыха и оздоровления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такую деятельность в соответствии с законодательством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условий для ее осуществления, что подтверждается представлением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статьи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12.2 ФЗ № 124.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" y="4289887"/>
            <a:ext cx="1086696" cy="10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196" y="1988840"/>
            <a:ext cx="8352928" cy="2062048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 algn="ctr"/>
            <a:r>
              <a:rPr lang="ru-RU" sz="24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Реестр </a:t>
            </a:r>
            <a:r>
              <a:rPr lang="ru-RU" sz="24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организаций отдыха детей и их оздоровления на территории Красноярского края по состоянию </a:t>
            </a:r>
            <a:r>
              <a:rPr lang="ru-RU" sz="2400" b="1" u="sng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 </a:t>
            </a:r>
            <a:r>
              <a:rPr lang="ru-RU" sz="2400" b="1" u="sng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400" b="1" u="sng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  <a:r>
              <a:rPr lang="ru-RU" sz="2400" b="1" u="sng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.02.202</a:t>
            </a:r>
            <a:r>
              <a:rPr lang="en-US" sz="2400" b="1" u="sng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  <a:r>
              <a:rPr lang="ru-RU" sz="2400" b="1" u="sng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4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размещен </a:t>
            </a:r>
            <a:r>
              <a:rPr lang="ru-RU" sz="24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 сайте</a:t>
            </a:r>
            <a:r>
              <a:rPr lang="ru-RU" sz="24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 </a:t>
            </a:r>
            <a:r>
              <a:rPr lang="en-US" sz="24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3"/>
              </a:rPr>
              <a:t>https://krao.ru/</a:t>
            </a:r>
            <a:r>
              <a:rPr lang="ru-RU" sz="24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разделе «Деятельность</a:t>
            </a:r>
            <a:r>
              <a:rPr lang="ru-RU" sz="24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») и </a:t>
            </a:r>
            <a:r>
              <a:rPr lang="ru-RU" sz="2400" u="sng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содержит:</a:t>
            </a:r>
            <a:endParaRPr lang="ru-RU" sz="2400" u="sng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tabLst>
                <a:tab pos="4480076" algn="l"/>
              </a:tabLst>
            </a:pPr>
            <a:endParaRPr lang="ru-RU" sz="3200" b="1" dirty="0">
              <a:solidFill>
                <a:srgbClr val="608D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571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Ссылка</a:t>
            </a:r>
            <a:r>
              <a:rPr lang="ru-RU" sz="24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/>
              </a:rPr>
              <a:t> на </a:t>
            </a:r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  <a:cs typeface="Arial"/>
              </a:rPr>
              <a:t>реестр организаций отдыха детей и их оздоровления на территории Красноярского </a:t>
            </a:r>
            <a:r>
              <a:rPr lang="ru-RU" sz="2400" b="1" dirty="0" smtClean="0">
                <a:solidFill>
                  <a:srgbClr val="0070C0"/>
                </a:solidFill>
                <a:latin typeface="Cambria" panose="02040503050406030204" pitchFamily="18" charset="0"/>
                <a:cs typeface="Arial"/>
              </a:rPr>
              <a:t>края: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28" y="1011075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https://krao.ru/deyatelnost/otdyih-i-ozdorovlenie-detej/reestr-organizatsij-otdyiha-i-ozdorovleniya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633328"/>
              </p:ext>
            </p:extLst>
          </p:nvPr>
        </p:nvGraphicFramePr>
        <p:xfrm>
          <a:off x="666080" y="3573016"/>
          <a:ext cx="7739831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Лист" r:id="rId5" imgW="4343400" imgH="1333569" progId="Excel.Sheet.12">
                  <p:embed/>
                </p:oleObj>
              </mc:Choice>
              <mc:Fallback>
                <p:oleObj name="Лист" r:id="rId5" imgW="4343400" imgH="13335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080" y="3573016"/>
                        <a:ext cx="7739831" cy="237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6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376" y="1772816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1F497D"/>
                </a:solidFill>
                <a:latin typeface="Cambria"/>
              </a:rPr>
              <a:t>Понятие организации, осуществляющей отдых детей и их </a:t>
            </a:r>
            <a:r>
              <a:rPr lang="ru-RU" sz="4400" b="1" dirty="0" smtClean="0">
                <a:solidFill>
                  <a:srgbClr val="1F497D"/>
                </a:solidFill>
                <a:latin typeface="Cambria"/>
              </a:rPr>
              <a:t>оздоровление </a:t>
            </a:r>
            <a:endParaRPr lang="ru-RU" sz="4400" b="1" dirty="0">
              <a:solidFill>
                <a:srgbClr val="1F497D"/>
              </a:solidFill>
              <a:latin typeface="Cambria"/>
            </a:endParaRPr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>
            <a:off x="4224042" y="192807"/>
            <a:ext cx="4825246" cy="4500697"/>
          </a:xfrm>
          <a:prstGeom prst="bentConnector3">
            <a:avLst>
              <a:gd name="adj1" fmla="val 95447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Соединительная линия уступом 3"/>
          <p:cNvCxnSpPr/>
          <p:nvPr/>
        </p:nvCxnSpPr>
        <p:spPr>
          <a:xfrm>
            <a:off x="4376442" y="345203"/>
            <a:ext cx="4825246" cy="4500697"/>
          </a:xfrm>
          <a:prstGeom prst="bentConnector3">
            <a:avLst>
              <a:gd name="adj1" fmla="val 95447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/>
          <p:nvPr/>
        </p:nvCxnSpPr>
        <p:spPr>
          <a:xfrm>
            <a:off x="4528842" y="497607"/>
            <a:ext cx="4825246" cy="4500697"/>
          </a:xfrm>
          <a:prstGeom prst="bentConnector3">
            <a:avLst>
              <a:gd name="adj1" fmla="val 95447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 rot="16200000" flipH="1">
            <a:off x="-73878" y="4535746"/>
            <a:ext cx="2250349" cy="2042754"/>
          </a:xfrm>
          <a:prstGeom prst="bentConnector3">
            <a:avLst>
              <a:gd name="adj1" fmla="val 92801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 rot="16200000" flipH="1">
            <a:off x="60155" y="4688146"/>
            <a:ext cx="2250349" cy="2042754"/>
          </a:xfrm>
          <a:prstGeom prst="bentConnector3">
            <a:avLst>
              <a:gd name="adj1" fmla="val 92801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219731" y="4840546"/>
            <a:ext cx="2250349" cy="2042754"/>
          </a:xfrm>
          <a:prstGeom prst="bentConnector3">
            <a:avLst>
              <a:gd name="adj1" fmla="val 92801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378072" y="6201876"/>
            <a:ext cx="277236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5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40" y="118690"/>
            <a:ext cx="8998345" cy="10897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kern="0" dirty="0">
                <a:solidFill>
                  <a:srgbClr val="FF0000"/>
                </a:solidFill>
                <a:latin typeface="Cambria" panose="02040503050406030204" pitchFamily="18" charset="0"/>
                <a:cs typeface="Arial"/>
                <a:sym typeface="Arial"/>
              </a:rPr>
              <a:t>Порядок </a:t>
            </a:r>
            <a:r>
              <a:rPr lang="ru-RU" sz="2000" b="1" u="sng" kern="0" dirty="0">
                <a:solidFill>
                  <a:srgbClr val="1F497D"/>
                </a:solidFill>
                <a:latin typeface="Cambria" panose="02040503050406030204" pitchFamily="18" charset="0"/>
                <a:cs typeface="Arial"/>
                <a:sym typeface="Arial"/>
              </a:rPr>
              <a:t>формирования и ведения реестра организаций отдыха детей и их оздоровления на территории Красноярского края </a:t>
            </a:r>
            <a:r>
              <a:rPr lang="ru-RU" sz="2000" b="1" u="sng" kern="0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  <a:sym typeface="Arial"/>
              </a:rPr>
              <a:t>устанавливает </a:t>
            </a:r>
            <a:r>
              <a:rPr lang="ru-RU" sz="2000" b="1" u="sng" kern="0" dirty="0">
                <a:solidFill>
                  <a:srgbClr val="FF0000"/>
                </a:solidFill>
                <a:latin typeface="Cambria" panose="02040503050406030204" pitchFamily="18" charset="0"/>
                <a:cs typeface="Arial"/>
                <a:sym typeface="Arial"/>
              </a:rPr>
              <a:t>процедуру формирования </a:t>
            </a:r>
            <a:r>
              <a:rPr lang="ru-RU" sz="2000" b="1" u="sng" kern="0" dirty="0">
                <a:solidFill>
                  <a:srgbClr val="1F497D"/>
                </a:solidFill>
                <a:latin typeface="Cambria" panose="02040503050406030204" pitchFamily="18" charset="0"/>
                <a:cs typeface="Arial"/>
                <a:sym typeface="Arial"/>
              </a:rPr>
              <a:t>и ведения реестра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39" y="1412776"/>
            <a:ext cx="6595493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kern="0" dirty="0">
                <a:solidFill>
                  <a:srgbClr val="1F497D"/>
                </a:solidFill>
                <a:latin typeface="Cambria" panose="02040503050406030204" pitchFamily="18" charset="0"/>
                <a:cs typeface="Arial"/>
                <a:sym typeface="Arial"/>
              </a:rPr>
              <a:t>Реестр размещается пресс-службой Губернатора Красноярского края на официальном сайте Красноярского края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16152" y="2033439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https://krao.ru/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068960"/>
            <a:ext cx="547260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КТО МОЖЕТ БЫТЬ ВКЛЮЧЕН В РЕЕСТР?</a:t>
            </a:r>
            <a:endParaRPr lang="ru-RU" sz="2000" b="1" kern="0" dirty="0">
              <a:solidFill>
                <a:prstClr val="black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72" y="3933056"/>
            <a:ext cx="2685679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организации отдыха детей и их оздоровления</a:t>
            </a:r>
            <a:endParaRPr lang="ru-RU" sz="2000" b="1" kern="0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0539" y="3933056"/>
            <a:ext cx="2685679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их филиалы</a:t>
            </a:r>
            <a:endParaRPr lang="ru-RU" sz="2000" b="1" kern="0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9897" y="3895087"/>
            <a:ext cx="2685679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и</a:t>
            </a:r>
            <a:r>
              <a:rPr lang="ru-RU" sz="2000" b="1" kern="0" dirty="0" smtClean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ндивидуальные предприниматели</a:t>
            </a:r>
            <a:endParaRPr lang="ru-RU" sz="2000" b="1" kern="0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683560"/>
            <a:ext cx="1914973" cy="819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kern="0" dirty="0">
                <a:solidFill>
                  <a:srgbClr val="1F497D"/>
                </a:solidFill>
                <a:latin typeface="Cambria" panose="02040503050406030204" pitchFamily="18" charset="0"/>
                <a:cs typeface="Arial"/>
                <a:sym typeface="Arial"/>
              </a:rPr>
              <a:t>основание: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5445224"/>
            <a:ext cx="6480720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kern="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осуществление деятельности </a:t>
            </a:r>
            <a:r>
              <a:rPr lang="ru-RU" sz="1200" kern="0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в сфере организации отдыха и оздоровления детей или </a:t>
            </a:r>
            <a:r>
              <a:rPr lang="ru-RU" sz="1200" kern="0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намерение осуществлять </a:t>
            </a:r>
            <a:r>
              <a:rPr lang="ru-RU" sz="1200" kern="0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такую деятельность на территории Красноярского края в соответствии с законодательством Российской Федерации при наличии условий для ее осуществления, что подтверждается представлением в уполномоченный орган сведений, предусмотренных пунктом 6 Порядка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051720" y="371703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23246" y="3727581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04248" y="3700447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40" y="118690"/>
            <a:ext cx="8998345" cy="10897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ЧТОБЫ </a:t>
            </a:r>
            <a:r>
              <a:rPr lang="ru-RU" sz="2000" b="1" kern="0" dirty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ОБЕСПЕЧИТЬ ВКЛЮЧЕНИЕ В </a:t>
            </a:r>
            <a:r>
              <a:rPr lang="ru-RU" sz="2000" b="1" kern="0" dirty="0" smtClea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РЕЕСТР, НЕОБХОДИМО:</a:t>
            </a:r>
            <a:endParaRPr lang="ru-RU" sz="2000" b="1" kern="0" dirty="0">
              <a:solidFill>
                <a:srgbClr val="000000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9868" y="2352082"/>
            <a:ext cx="3673785" cy="2740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руководителю или иному лицу, уполномоченному </a:t>
            </a:r>
            <a:r>
              <a:rPr lang="ru-RU" sz="14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представлять данную </a:t>
            </a:r>
            <a:r>
              <a:rPr lang="ru-RU" sz="14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организацию, </a:t>
            </a:r>
            <a:r>
              <a:rPr lang="ru-RU" sz="1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срок до 1 мая</a:t>
            </a:r>
            <a:r>
              <a:rPr lang="ru-RU" sz="14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текущего года  </a:t>
            </a:r>
            <a:r>
              <a:rPr lang="ru-RU" sz="14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представить в КГКУ ИПОО* </a:t>
            </a:r>
            <a:r>
              <a:rPr lang="ru-RU" sz="14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заявление  </a:t>
            </a:r>
            <a:r>
              <a:rPr lang="ru-RU" sz="14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 включении организации отдыха детей и их оздоровления в Реестр </a:t>
            </a:r>
            <a:r>
              <a:rPr lang="ru-RU" sz="14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0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ru-RU" sz="10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 форме </a:t>
            </a:r>
            <a:r>
              <a:rPr lang="ru-RU" sz="10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 </a:t>
            </a:r>
            <a:r>
              <a:rPr lang="ru-RU" sz="10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№ 1 </a:t>
            </a:r>
            <a:r>
              <a:rPr lang="ru-RU" sz="10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 </a:t>
            </a:r>
            <a:r>
              <a:rPr lang="ru-RU" sz="10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03.08.2020 № 534-п)</a:t>
            </a:r>
          </a:p>
          <a:p>
            <a:pPr algn="ctr"/>
            <a:r>
              <a:rPr lang="ru-RU" sz="14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 </a:t>
            </a:r>
            <a:r>
              <a:rPr lang="ru-RU" sz="14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сведения </a:t>
            </a:r>
            <a:r>
              <a:rPr lang="ru-RU" sz="14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 организации отдыха детей и их оздоровления</a:t>
            </a:r>
            <a:endParaRPr lang="ru-RU" sz="5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13020" y="4261814"/>
            <a:ext cx="3151847" cy="22010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Заявитель обязан представить достоверные и полные Сведения!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84707" y="1586040"/>
            <a:ext cx="3058789" cy="22657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 внесение в Реестр Сведений плата не </a:t>
            </a:r>
            <a:r>
              <a:rPr lang="ru-RU" sz="1600" b="1" u="sng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взимается!</a:t>
            </a:r>
            <a:endParaRPr lang="ru-RU" sz="1600" b="1" u="sng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21909" y="5558299"/>
            <a:ext cx="1861169" cy="507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6074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1000" b="1" kern="0" dirty="0" smtClean="0">
                <a:solidFill>
                  <a:srgbClr val="1F497D"/>
                </a:solidFill>
                <a:latin typeface="Cambria" panose="02040503050406030204" pitchFamily="18" charset="0"/>
              </a:rPr>
              <a:t>Ст. 12.2. </a:t>
            </a:r>
            <a:r>
              <a:rPr lang="ru-RU" sz="1000" b="1" u="sng" kern="0" dirty="0" smtClean="0">
                <a:solidFill>
                  <a:srgbClr val="1F497D"/>
                </a:solidFill>
                <a:latin typeface="Cambria" panose="02040503050406030204" pitchFamily="18" charset="0"/>
              </a:rPr>
              <a:t>ФЗ от 24.07.1998 № 124-ФЗ</a:t>
            </a:r>
            <a:endParaRPr lang="ru-RU" sz="1000" b="1" kern="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1966365" y="5222068"/>
            <a:ext cx="105196" cy="226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flipV="1">
            <a:off x="4013650" y="2449192"/>
            <a:ext cx="971044" cy="53946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/>
          <p:nvPr/>
        </p:nvCxnSpPr>
        <p:spPr>
          <a:xfrm>
            <a:off x="4013650" y="4261808"/>
            <a:ext cx="999366" cy="63657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s://thumbs.dreamstime.com/b/%D1%87%D0%B5%D0%BB%D0%BE%D0%B2%D0%B5%D0%BA-%D0%BA%D1%80%D0%B0%D1%81%D0%BD%D0%BE%D0%B9-%D0%BB%D0%B8%D0%BD%D0%B8%D0%B8-%D0%B4%D0%B5%D1%80%D0%B6%D0%B0-%D0%B7%D0%BD%D0%B0%D0%BA-%D0%B8%D0%BB%D0%BB%D1%8E%D1%81%D1%82%D1%80%D0%B0%D1%86%D0%B8%D1%8E-%D1%81%D1%82%D0%B8%D0%BB%D1%8F-%D1%88%D0%B0%D1%80%D0%B6%D0%B0-103604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386" y="4580100"/>
            <a:ext cx="876614" cy="10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thumbs.dreamstime.com/b/%D1%87%D0%B5%D0%BB%D0%BE%D0%B2%D0%B5%D0%BA-%D0%BA%D1%80%D0%B0%D1%81%D0%BD%D0%BE%D0%B9-%D0%BB%D0%B8%D0%BD%D0%B8%D0%B8-%D0%B4%D0%B5%D1%80%D0%B6%D0%B0-%D0%B7%D0%BD%D0%B0%D0%BA-%D0%B8%D0%BB%D0%BB%D1%8E%D1%81%D1%82%D1%80%D0%B0%D1%86%D0%B8%D1%8E-%D1%81%D1%82%D0%B8%D0%BB%D1%8F-%D1%88%D0%B0%D1%80%D0%B6%D0%B0-103604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149" y="2132857"/>
            <a:ext cx="754664" cy="92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thumbs.dreamstime.com/b/%D1%87%D0%B5%D0%BB%D0%BE%D0%B2%D0%B5%D0%BA-%D0%BA%D1%80%D0%B0%D1%81%D0%BD%D0%BE%D0%B9-%D0%BB%D0%B8%D0%BD%D0%B8%D0%B8-%D0%B4%D0%B5%D1%80%D0%B6%D0%B0-%D0%B7%D0%BD%D0%B0%D0%BA-%D0%B8%D0%BB%D0%BB%D1%8E%D1%81%D1%82%D1%80%D0%B0%D1%86%D0%B8%D1%8E-%D1%81%D1%82%D0%B8%D0%BB%D1%8F-%D1%88%D0%B0%D1%80%D0%B6%D0%B0-1036049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9" y="1279087"/>
            <a:ext cx="784208" cy="9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thumbs.dreamstime.com/b/%D1%87%D0%B5%D0%BB%D0%BE%D0%B2%D0%B5%D0%BA-%D0%BA%D1%80%D0%B0%D1%81%D0%BD%D0%BE%D0%B9-%D0%BB%D0%B8%D0%BD%D0%B8%D0%B8-%D0%B4%D0%B5%D1%80%D0%B6%D0%B0-%D0%B7%D0%BD%D0%B0%D0%BA-%D0%B8%D0%BB%D0%BB%D1%8E%D1%81%D1%82%D1%80%D0%B0%D1%86%D0%B8%D1%8E-%D1%81%D1%82%D0%B8%D0%BB%D1%8F-%D1%88%D0%B0%D1%80%D0%B6%D0%B0-1036049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57" y="3165429"/>
            <a:ext cx="784208" cy="9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indasil.club/uploads/posts/2022-11/1669255261_4-indasil-club-p-raskraska-mai-oboi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43" y="1434010"/>
            <a:ext cx="783403" cy="8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23609" y="6462848"/>
            <a:ext cx="77315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</a:rPr>
              <a:t>*</a:t>
            </a:r>
            <a:r>
              <a:rPr lang="ru-RU" sz="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Краевое </a:t>
            </a:r>
            <a:r>
              <a:rPr lang="ru-RU" sz="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государственное казенное учреждение по обеспечению исполнения полномочий в области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9382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40" y="73471"/>
            <a:ext cx="4500802" cy="790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ФОРМА ЗАЯВЛЕНИЯ (согласно приложению):</a:t>
            </a:r>
            <a:endParaRPr lang="ru-RU" sz="2000" b="1" kern="0" dirty="0">
              <a:solidFill>
                <a:prstClr val="black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0" t="16192" r="34910" b="8769"/>
          <a:stretch/>
        </p:blipFill>
        <p:spPr bwMode="auto">
          <a:xfrm>
            <a:off x="64740" y="1268760"/>
            <a:ext cx="2554875" cy="366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3198" y="73471"/>
            <a:ext cx="4321290" cy="790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СВЕДЕНИЯ ОБ ОРГАНИЗАЦИИ:</a:t>
            </a:r>
            <a:endParaRPr lang="ru-RU" sz="2000" b="1" kern="0" dirty="0">
              <a:solidFill>
                <a:prstClr val="black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019" y="1259256"/>
            <a:ext cx="2447596" cy="3236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980728"/>
            <a:ext cx="6120680" cy="5877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имя, отчество (при наличии)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учредительных документов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(заверенные);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 сокращенное (если имеется) наименования организации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(место нахождения) организации отдыха детей и их оздоровления, в том числе фактический адрес, контактный телефон, адреса электронной почты и официального сайта в сети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программы воспитания</a:t>
            </a: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организационно-правовая форма и тип организации отдыха детей и их оздоровления;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идентификационный номер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 (ИНН);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оказываемые организацией отдыха детей и их оздоровления услуги по организации отдыха и оздоровления детей, в том числе по размещению, проживанию, питанию детей;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ввода в эксплуатацию объектов (зданий, строений, сооружений), используемых организацией отдыха детей и их оздоровления (для организаций отдыха детей и их оздоровления стационарного типа);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наличии санитарно-эпидемиологического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результатах проведения органами, осуществляющими государственный контроль (надзор), плановых и внеплановых проверок в текущем году (при наличии) и в предыдущем году;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наличии лицензии на медицинскую деятельность либо договора об оказании медицинской помощи, заключаемого между организацией отдыха детей и их оздоровления и медицинской организацией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наличии лицензии на осуществление образовательной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обеспечении в организации отдыха детей и их оздоровления доступности услуг для детей-инвалидов и детей с ограниченными возможностями здоровья, в том числе условий для хранения лекарственных препаратов для медицинского применения и специализированных продуктов лечебного питания, передаваемых в указанную организацию родителями или иными законными представителями ребенка, нуждающегося в соблюдении предписанного лечащим врачом режима лечения (в случае приема данных категорий детей в организацию отдыха детей и их оздоровления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40" y="73471"/>
            <a:ext cx="8971756" cy="907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Изменения</a:t>
            </a:r>
            <a:r>
              <a:rPr lang="ru-RU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24.07.1998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124-ФЗ (ред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 28.12.2024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«Об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гарантиях прав ребенка в Российской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 01.04.2025</a:t>
            </a:r>
            <a:endParaRPr lang="ru-RU" sz="2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120" y="1268766"/>
            <a:ext cx="8462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2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включения в реестр организаций отдыха детей и их оздоровления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уполномоченный орган исполнительной власти субъекта Российской Федерации в сфере организации отдыха и оздоровления детей следующие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4432" y="344291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(место нахождения) организации отдыха детей и их оздоровления, в том числе фактический адрес, контактный телефон, адреса электронной почты 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официального сайта в сети "Интернет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4195" y="5232256"/>
            <a:ext cx="8357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программы воспитательной работы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абзацем вторым пункта 2 статьи 12 настоящего Федерального закона, заверенная в установленном порядке.</a:t>
            </a:r>
          </a:p>
        </p:txBody>
      </p:sp>
      <p:pic>
        <p:nvPicPr>
          <p:cNvPr id="6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5" y="3589984"/>
            <a:ext cx="314414" cy="3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8" y="5232256"/>
            <a:ext cx="314414" cy="3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3927446" y="2539656"/>
            <a:ext cx="500538" cy="815895"/>
          </a:xfrm>
          <a:prstGeom prst="downArrow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40" y="118690"/>
            <a:ext cx="8998345" cy="10897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kern="0" dirty="0" smtClea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СПОСОБЫ ПОДАЧИ ЗАЯВЛЕНИЯ И СВЕДЕНИЙ:</a:t>
            </a:r>
            <a:endParaRPr lang="ru-RU" sz="2800" b="1" kern="0" dirty="0">
              <a:solidFill>
                <a:srgbClr val="000000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6241" y="1829352"/>
            <a:ext cx="3034512" cy="1402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ЛИЧНО</a:t>
            </a:r>
            <a:endParaRPr lang="ru-RU" sz="1600" b="1" u="sng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6241" y="3499206"/>
            <a:ext cx="3034512" cy="1402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почтовым отправлением с уведомлением о вручении и описью вложения по адресу:</a:t>
            </a:r>
          </a:p>
          <a:p>
            <a:pPr algn="ctr"/>
            <a:r>
              <a:rPr lang="ru-RU" sz="1400" b="1" u="sng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г. Красноярск, пр. имени газеты «Красноярский рабочий», д. 90 б</a:t>
            </a:r>
            <a:endParaRPr lang="ru-RU" sz="1200" b="1" u="sng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6241" y="5124260"/>
            <a:ext cx="3034512" cy="1402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форме электронного документа (пакета электронных документов) на электронный адрес: krasleto@mail.ru</a:t>
            </a:r>
            <a:endParaRPr lang="ru-RU" sz="1200" b="1" u="sng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0354" y="1295028"/>
            <a:ext cx="7715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Заявление и Сведения представляются Заявителем в КГКУ </a:t>
            </a:r>
            <a:r>
              <a:rPr lang="ru-RU" sz="1400" b="1" u="sng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ИПОО: </a:t>
            </a:r>
            <a:endParaRPr lang="ru-RU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00719" y="1829352"/>
            <a:ext cx="3764144" cy="1402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представляются </a:t>
            </a:r>
            <a:r>
              <a:rPr lang="ru-RU" sz="12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копии Заявления </a:t>
            </a:r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(или оригиналы- после их отождествления –возвращаются</a:t>
            </a:r>
            <a:r>
              <a:rPr lang="ru-RU" sz="12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и </a:t>
            </a:r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Сведений, заверенные руководителем организации отдыха детей и их оздоровления или нотариально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386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" y="2094712"/>
            <a:ext cx="871301" cy="8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4" y="3764568"/>
            <a:ext cx="871301" cy="8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" y="5314096"/>
            <a:ext cx="871301" cy="8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400719" y="3503259"/>
            <a:ext cx="3764144" cy="1402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направляются </a:t>
            </a:r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копии указанных документов, заверенные руководителем организации отдыха детей и их оздоровления или нотариально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00731" y="5124260"/>
            <a:ext cx="3764145" cy="1402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электронные документы (пакет электронных документов) подписываются усиленной квалифицированной электронной подписью в соответствии с Федеральным законом от 06.04.2011 № 63-ФЗ «Об электронной подписи»  (далее – Федеральный закон № 63-ФЗ).</a:t>
            </a:r>
          </a:p>
        </p:txBody>
      </p:sp>
      <p:pic>
        <p:nvPicPr>
          <p:cNvPr id="16388" name="Picture 4" descr="https://yt3.googleusercontent.com/ytc/APkrFKYg7nk466ajHD-VUGuAJxqaLb5TLB7tdr7N405L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41" y="2358231"/>
            <a:ext cx="258570" cy="3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yt3.googleusercontent.com/ytc/APkrFKYg7nk466ajHD-VUGuAJxqaLb5TLB7tdr7N405L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48" y="5653139"/>
            <a:ext cx="258570" cy="3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yt3.googleusercontent.com/ytc/APkrFKYg7nk466ajHD-VUGuAJxqaLb5TLB7tdr7N405L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41" y="3928347"/>
            <a:ext cx="258570" cy="3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23609" y="6462848"/>
            <a:ext cx="77315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</a:rPr>
              <a:t>*</a:t>
            </a:r>
            <a:r>
              <a:rPr lang="ru-RU" sz="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Краевое </a:t>
            </a:r>
            <a:r>
              <a:rPr lang="ru-RU" sz="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государственное казенное учреждение по обеспечению исполнения полномочий в области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9717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40" y="118690"/>
            <a:ext cx="8998345" cy="10897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kern="0" dirty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rPr>
              <a:t>СРОКИ РАССМОТРЕНИЯ ЗАЯВЛЕНИЯ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24" y="1301021"/>
            <a:ext cx="2945501" cy="6648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течение 14  рабочих дней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7835" y="1301021"/>
            <a:ext cx="5795246" cy="6648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КГКУ </a:t>
            </a:r>
            <a:r>
              <a:rPr lang="ru-RU" sz="12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ИПОО* со </a:t>
            </a:r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дня регистрации Заявления и Сведений рассматривает их </a:t>
            </a:r>
            <a:r>
              <a:rPr lang="ru-RU" sz="1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осуществляет проверку  </a:t>
            </a:r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достоверности, актуальности и полноты Сведений в соответствии с общими принципами формирования и ведения Реестра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924" y="2119049"/>
            <a:ext cx="2945501" cy="5783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течение 1 рабочего </a:t>
            </a:r>
            <a:r>
              <a:rPr lang="ru-RU" sz="12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дня после рассмотрения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7506" y="2119049"/>
            <a:ext cx="5795246" cy="5783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направляет в Министерство </a:t>
            </a:r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образования Красноярского края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924" y="2852733"/>
            <a:ext cx="2945501" cy="666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течение 5 рабочих </a:t>
            </a:r>
            <a:r>
              <a:rPr lang="ru-RU" sz="12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дней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97506" y="2772872"/>
            <a:ext cx="5795246" cy="11652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дня поступления из КГКУ ИПОО предложения о включении (об отказе во включении) организации </a:t>
            </a:r>
            <a:r>
              <a:rPr lang="ru-RU" sz="12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</a:t>
            </a:r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Реестр Мин обр</a:t>
            </a:r>
            <a:r>
              <a:rPr lang="ru-RU" sz="12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ru-RU" sz="1200" kern="0" dirty="0" err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Кр.края</a:t>
            </a:r>
            <a:r>
              <a:rPr lang="ru-RU" sz="12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принимает решение </a:t>
            </a:r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 включении (об отказе во включении) организации </a:t>
            </a:r>
            <a:r>
              <a:rPr lang="ru-RU" sz="12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</a:t>
            </a:r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Реестр в форме приказа;</a:t>
            </a:r>
          </a:p>
          <a:p>
            <a:pPr algn="just"/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Мин обр. </a:t>
            </a:r>
            <a:r>
              <a:rPr lang="ru-RU" sz="1200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Кр.края</a:t>
            </a:r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формирует </a:t>
            </a:r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 ведет Реестр на основании решений о включении организаций отдыха детей и их оздоровления в Реестр.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924" y="3659988"/>
            <a:ext cx="2945501" cy="6776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kern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</a:t>
            </a:r>
            <a:r>
              <a:rPr lang="ru-RU" sz="12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течение 3 рабочих дней</a:t>
            </a:r>
            <a:endParaRPr lang="ru-RU" sz="1600" b="1" kern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97506" y="3998821"/>
            <a:ext cx="5795246" cy="6648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со дня принятия решения о включении организации отдыха детей и их оздоровления в </a:t>
            </a:r>
            <a:r>
              <a:rPr lang="ru-RU" sz="12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Реестр, </a:t>
            </a:r>
            <a:r>
              <a:rPr lang="ru-RU" sz="1200" kern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сведения </a:t>
            </a:r>
            <a:r>
              <a:rPr lang="ru-RU" sz="1200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 организации отдыха детей и их оздоровления включаются Министерством образования в </a:t>
            </a:r>
            <a:r>
              <a:rPr lang="ru-RU" sz="1200" kern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Реестр</a:t>
            </a:r>
            <a:endParaRPr lang="ru-RU" sz="1200" kern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924" y="4477602"/>
            <a:ext cx="2945501" cy="7518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</a:t>
            </a:r>
            <a:r>
              <a:rPr lang="ru-RU" sz="12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течение 1 рабочего дня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97506" y="4753352"/>
            <a:ext cx="5795246" cy="562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</a:t>
            </a:r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дня поступления Реестра от уполномоченного </a:t>
            </a:r>
            <a:r>
              <a:rPr lang="ru-RU" sz="12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органа Пресс-служба </a:t>
            </a:r>
            <a:r>
              <a:rPr lang="ru-RU" sz="12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Губернатора Красноярского края осуществляет </a:t>
            </a:r>
            <a:r>
              <a:rPr lang="ru-RU" sz="12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опубликование Реестра на </a:t>
            </a:r>
            <a:r>
              <a:rPr lang="ru-RU" sz="1200" b="1" kern="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Сайте</a:t>
            </a:r>
            <a:r>
              <a:rPr lang="ru-RU" sz="12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lang="ru-RU" sz="1200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924" y="5381046"/>
            <a:ext cx="2945501" cy="693935"/>
          </a:xfrm>
          <a:prstGeom prst="rect">
            <a:avLst/>
          </a:prstGeom>
          <a:ln>
            <a:solidFill>
              <a:srgbClr val="00CC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течение 3 рабочих дней со дня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97506" y="5381039"/>
            <a:ext cx="5795246" cy="725752"/>
          </a:xfrm>
          <a:prstGeom prst="rect">
            <a:avLst/>
          </a:prstGeom>
          <a:ln>
            <a:solidFill>
              <a:srgbClr val="00CC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</a:t>
            </a:r>
            <a:r>
              <a:rPr lang="ru-RU" sz="11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дня</a:t>
            </a:r>
            <a:r>
              <a:rPr lang="ru-RU" sz="11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принятия решения о включении (отказе во включении) организации отдыха детей и их оздоровления в </a:t>
            </a:r>
            <a:r>
              <a:rPr lang="ru-RU" sz="11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Реестр, </a:t>
            </a:r>
            <a:r>
              <a:rPr lang="ru-RU" sz="11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Уполномоченный </a:t>
            </a:r>
            <a:r>
              <a:rPr lang="ru-RU" sz="11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 </a:t>
            </a:r>
            <a:r>
              <a:rPr lang="ru-RU" sz="11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уведомляет</a:t>
            </a:r>
            <a:r>
              <a:rPr lang="ru-RU" sz="11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1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 нем </a:t>
            </a:r>
            <a:r>
              <a:rPr lang="ru-RU" sz="1100" u="sng" kern="0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Учреждение по обеспечению исполнения полномочий в области </a:t>
            </a:r>
            <a:r>
              <a:rPr lang="ru-RU" sz="1100" u="sng" kern="0" dirty="0" err="1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обр</a:t>
            </a:r>
            <a:r>
              <a:rPr lang="ru-RU" sz="1100" u="sng" kern="0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-я</a:t>
            </a:r>
            <a:r>
              <a:rPr lang="ru-RU" sz="11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</a:t>
            </a:r>
            <a:r>
              <a:rPr lang="ru-RU" sz="11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целях последующего уведомления Заявителя</a:t>
            </a:r>
            <a:endParaRPr lang="ru-RU" sz="1200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924" y="6137369"/>
            <a:ext cx="2945501" cy="638369"/>
          </a:xfrm>
          <a:prstGeom prst="rect">
            <a:avLst/>
          </a:prstGeom>
          <a:ln>
            <a:solidFill>
              <a:srgbClr val="00CC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течение 10 рабочих дней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97506" y="6154835"/>
            <a:ext cx="5795246" cy="658151"/>
          </a:xfrm>
          <a:prstGeom prst="rect">
            <a:avLst/>
          </a:prstGeom>
          <a:ln>
            <a:solidFill>
              <a:srgbClr val="00CC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дня получения от уполномоченного органа уведомления о принятом решении о включении (отказе во включении) организации </a:t>
            </a:r>
            <a:r>
              <a:rPr lang="ru-RU" sz="11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</a:t>
            </a:r>
            <a:r>
              <a:rPr lang="ru-RU" sz="11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Реестр </a:t>
            </a:r>
            <a:r>
              <a:rPr lang="ru-RU" sz="11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КГКУ ИПОО уведомляет</a:t>
            </a:r>
            <a:r>
              <a:rPr lang="ru-RU" sz="11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Заявителя о принятом уполномоченным органом решении способом, указанным в Заявлении.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3050699" y="1633430"/>
            <a:ext cx="152401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026422" y="2347779"/>
            <a:ext cx="152401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052726" y="3155641"/>
            <a:ext cx="152401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050699" y="3999365"/>
            <a:ext cx="152401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3033178" y="4845159"/>
            <a:ext cx="152401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056781" y="5743923"/>
            <a:ext cx="152401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056781" y="6453430"/>
            <a:ext cx="152401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5536" y="900642"/>
            <a:ext cx="77315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</a:rPr>
              <a:t>*</a:t>
            </a:r>
            <a:r>
              <a:rPr lang="ru-RU" sz="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Краевое </a:t>
            </a:r>
            <a:r>
              <a:rPr lang="ru-RU" sz="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государственное казенное учреждение по обеспечению исполнения полномочий в области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1812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40" y="118690"/>
            <a:ext cx="8998345" cy="11264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Основания </a:t>
            </a:r>
            <a:r>
              <a:rPr lang="ru-RU" sz="2800" b="1" u="sng" kern="0" dirty="0">
                <a:solidFill>
                  <a:srgbClr val="FFC000"/>
                </a:solidFill>
                <a:latin typeface="Cambria" panose="02040503050406030204" pitchFamily="18" charset="0"/>
                <a:cs typeface="Arial"/>
                <a:sym typeface="Arial"/>
              </a:rPr>
              <a:t>отказа о включении </a:t>
            </a:r>
            <a:r>
              <a:rPr lang="ru-RU" sz="2800" b="1" u="sng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организаций отдыха детей и их оздоровления в Реестр</a:t>
            </a:r>
          </a:p>
        </p:txBody>
      </p:sp>
      <p:pic>
        <p:nvPicPr>
          <p:cNvPr id="5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" y="1719517"/>
            <a:ext cx="1648417" cy="1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" y="3845691"/>
            <a:ext cx="1648417" cy="16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10433" y="1515375"/>
            <a:ext cx="7154056" cy="2057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kern="0" dirty="0">
                <a:solidFill>
                  <a:srgbClr val="FF53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непредставление Сведений</a:t>
            </a:r>
            <a:r>
              <a:rPr lang="ru-RU" sz="20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ru-RU" sz="2000" kern="0" dirty="0">
                <a:solidFill>
                  <a:srgbClr val="FF53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предусмотренных пунктом </a:t>
            </a:r>
            <a:r>
              <a:rPr lang="ru-RU" sz="2000" kern="0" dirty="0" smtClean="0">
                <a:solidFill>
                  <a:srgbClr val="FF53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6* </a:t>
            </a:r>
            <a:r>
              <a:rPr lang="ru-RU" sz="2000" kern="0" dirty="0">
                <a:solidFill>
                  <a:srgbClr val="FF53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Порядка </a:t>
            </a:r>
            <a:r>
              <a:rPr lang="ru-RU" sz="20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формирования и ведения реестра организаций отдыха детей и их оздоровления на территории Красноярского </a:t>
            </a:r>
            <a:r>
              <a:rPr lang="ru-RU" sz="2000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края.</a:t>
            </a:r>
            <a:endParaRPr lang="ru-RU" sz="2000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0433" y="3690047"/>
            <a:ext cx="7154056" cy="26192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kern="0" dirty="0">
                <a:solidFill>
                  <a:srgbClr val="FF535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представление недостоверных Сведений</a:t>
            </a:r>
            <a:r>
              <a:rPr lang="ru-RU" sz="20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предусмотренных пунктом 6 Порядка формирования и ведения реестра организаций отдыха детей и их оздоровления на территории Красноярского края, в случае выявления уполномоченным органом нарушений законодательства Российской Федерации в сфере организации отдыха и оздоровления детей, которые могут повлечь причинение вреда жизни и здоровью детей, находящихся в организации отдыха детей и их оздоровления.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1984" y="6561058"/>
            <a:ext cx="825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Постановление Правительства Красноярского края от 03.08.2020 </a:t>
            </a:r>
            <a:r>
              <a:rPr lang="ru-RU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№ </a:t>
            </a:r>
            <a:r>
              <a: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534-п</a:t>
            </a:r>
          </a:p>
        </p:txBody>
      </p:sp>
    </p:spTree>
    <p:extLst>
      <p:ext uri="{BB962C8B-B14F-4D97-AF65-F5344CB8AC3E}">
        <p14:creationId xmlns:p14="http://schemas.microsoft.com/office/powerpoint/2010/main" val="11768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881" y="1985251"/>
            <a:ext cx="8051575" cy="26865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kern="0" dirty="0">
                <a:solidFill>
                  <a:srgbClr val="1F497D"/>
                </a:solidFill>
                <a:latin typeface="Cambria" panose="02040503050406030204" pitchFamily="18" charset="0"/>
                <a:sym typeface="Arial"/>
              </a:rPr>
              <a:t>Порядок </a:t>
            </a:r>
            <a:r>
              <a:rPr lang="ru-RU" sz="2800" b="1" u="sng" kern="0" dirty="0">
                <a:solidFill>
                  <a:srgbClr val="FF0000"/>
                </a:solidFill>
                <a:latin typeface="Cambria" panose="02040503050406030204" pitchFamily="18" charset="0"/>
                <a:sym typeface="Arial"/>
              </a:rPr>
              <a:t>внесения изменений </a:t>
            </a:r>
            <a:r>
              <a:rPr lang="ru-RU" sz="2800" b="1" u="sng" kern="0" dirty="0">
                <a:solidFill>
                  <a:srgbClr val="1F497D"/>
                </a:solidFill>
                <a:latin typeface="Cambria" panose="02040503050406030204" pitchFamily="18" charset="0"/>
                <a:sym typeface="Arial"/>
              </a:rPr>
              <a:t>в реестр организаций отдыха детей и их оздоровления на территории Красноярского края</a:t>
            </a:r>
            <a:endParaRPr lang="ru-RU" sz="2800" b="1" u="sng" kern="0" dirty="0">
              <a:solidFill>
                <a:srgbClr val="FF0000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8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40" y="118683"/>
            <a:ext cx="8998345" cy="766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u="sng" kern="0" dirty="0">
                <a:solidFill>
                  <a:srgbClr val="1F497D"/>
                </a:solidFill>
                <a:latin typeface="Cambria" panose="02040503050406030204" pitchFamily="18" charset="0"/>
                <a:cs typeface="Arial"/>
                <a:sym typeface="Arial"/>
              </a:rPr>
              <a:t>Порядок внесения изменений в реестр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740" y="1087931"/>
            <a:ext cx="8998345" cy="766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Организация отдыха детей и их оздоровления </a:t>
            </a:r>
            <a:r>
              <a:rPr lang="ru-RU" sz="14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обязана уведомить КГКУ ИПОО об изменении Сведений</a:t>
            </a:r>
            <a:r>
              <a:rPr lang="ru-RU" sz="1400" b="1" u="sng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содержащихся в Реестре, в течение </a:t>
            </a:r>
            <a:r>
              <a:rPr lang="ru-RU" sz="1400" b="1" u="sng" kern="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 рабочих дней </a:t>
            </a:r>
            <a:r>
              <a:rPr lang="ru-RU" sz="1400" b="1" u="sng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дня возникновения таких изменений</a:t>
            </a:r>
            <a:endParaRPr lang="ru-RU" sz="3600" b="1" u="sng" kern="0" dirty="0">
              <a:solidFill>
                <a:srgbClr val="FF0000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40228" y="884732"/>
            <a:ext cx="105196" cy="20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3871" y="2066419"/>
            <a:ext cx="4228089" cy="766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Уведомление </a:t>
            </a:r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 изменении </a:t>
            </a:r>
            <a:r>
              <a:rPr lang="ru-RU" sz="12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Сведений</a:t>
            </a:r>
          </a:p>
          <a:p>
            <a:pPr algn="ctr"/>
            <a:r>
              <a:rPr lang="ru-RU" sz="12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000" u="sng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(форма согласно </a:t>
            </a:r>
            <a:r>
              <a:rPr lang="ru-RU" sz="1000" u="sng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приложению </a:t>
            </a:r>
            <a:r>
              <a:rPr lang="ru-RU" sz="1000" u="sng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№ 2 «</a:t>
            </a:r>
            <a:r>
              <a:rPr lang="ru-RU" sz="1000" u="sng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Порядка</a:t>
            </a:r>
            <a:r>
              <a:rPr lang="ru-RU" sz="1000" u="sng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от 03.08.2020 № 534-п</a:t>
            </a:r>
            <a:r>
              <a:rPr lang="ru-RU" sz="1000" u="sng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lang="ru-RU" sz="3600" b="1" u="sng" kern="0" dirty="0">
              <a:solidFill>
                <a:srgbClr val="FF0000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49670" y="1853979"/>
            <a:ext cx="105196" cy="20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17410" name="Picture 2" descr="https://tech.netonboard.com/wp-content/uploads/2019/08/recall-email-header-design-1920x1080-1068x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18" y="1955579"/>
            <a:ext cx="1316423" cy="9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739" y="2912357"/>
            <a:ext cx="3024399" cy="44185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течение </a:t>
            </a:r>
            <a:r>
              <a:rPr lang="ru-RU" sz="12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 </a:t>
            </a:r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рабочих дней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739" y="3407654"/>
            <a:ext cx="3024399" cy="44185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течение </a:t>
            </a:r>
            <a:r>
              <a:rPr lang="ru-RU" sz="12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 </a:t>
            </a:r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рабочих дней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739" y="3923238"/>
            <a:ext cx="3024399" cy="44185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течение </a:t>
            </a:r>
            <a:r>
              <a:rPr lang="ru-RU" sz="12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 </a:t>
            </a:r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рабочих дней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739" y="4417244"/>
            <a:ext cx="3024399" cy="44185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течение </a:t>
            </a:r>
            <a:r>
              <a:rPr lang="ru-RU" sz="12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 </a:t>
            </a:r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рабочих дней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739" y="4951044"/>
            <a:ext cx="3024399" cy="44185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течение </a:t>
            </a:r>
            <a:r>
              <a:rPr lang="ru-RU" sz="12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 рабочего дня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739" y="5466628"/>
            <a:ext cx="3024399" cy="44185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течение </a:t>
            </a:r>
            <a:r>
              <a:rPr lang="ru-RU" sz="12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 </a:t>
            </a:r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рабочих дней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739" y="6008404"/>
            <a:ext cx="3024399" cy="44185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течение </a:t>
            </a:r>
            <a:r>
              <a:rPr lang="ru-RU" sz="12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 </a:t>
            </a:r>
            <a:r>
              <a:rPr lang="ru-RU" sz="1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рабочих дней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84221" y="2910155"/>
            <a:ext cx="5878865" cy="44405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дня поступления Уведомления об изменении сведений и Документов КГКУ ИПОО рассматривает их и направляет в уполномоченный орган предложения об изменении Сведений, содержащихся в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Реестре.</a:t>
            </a:r>
            <a:endParaRPr lang="ru-RU" sz="9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84221" y="3426135"/>
            <a:ext cx="5878865" cy="44405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дня поступления из КГКУ ИПОО предложения об изменении Сведений, содержащихся в Реестре,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Мин обр. принимает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решение об изменении (об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отказе)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Сведений, содержащихся в Реестре, в форме приказа.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84221" y="3937727"/>
            <a:ext cx="5878865" cy="44405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дня принятия Министерством образования решения  об изменении Сведений, содержащихся в Реестре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осуществляется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Изменение Реестра.</a:t>
            </a:r>
            <a:endParaRPr lang="ru-RU" sz="9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84221" y="4448147"/>
            <a:ext cx="5878865" cy="44405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дня принятия решения  об изменении Сведений, содержащихся в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Реестре, измененный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Реестр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направляется Мин обр. в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пресс-службу Губернатора </a:t>
            </a:r>
            <a:r>
              <a:rPr lang="ru-RU" sz="900" b="1" kern="0" dirty="0" err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Кр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края для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размещения измененного Реестра на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Сайте.</a:t>
            </a:r>
            <a:endParaRPr lang="ru-RU" sz="9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84221" y="4949939"/>
            <a:ext cx="5878865" cy="44405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дня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поступления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изменённого Реестра от уполномоченного органа Пресс-служба Губернатора Красноярского края осуществляет опубликование изменённого Реестра на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Сайте.</a:t>
            </a:r>
            <a:endParaRPr lang="ru-RU" sz="9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84221" y="5498311"/>
            <a:ext cx="5878865" cy="44405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дня принятия решения об изменении (об отказе в изменении) Сведений, содержащихся в Реестре, Министерство образования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уведомляет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 нем КГКУ ИПОО в целях последующего уведомления Заявителя.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84221" y="6037672"/>
            <a:ext cx="5878865" cy="54254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дня получения от уполномоченного органа решения об изменении (об отказе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Сведений, 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решения об отказе в изменении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Сведений,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содержащихся в Реестре, КГКУ ИПОО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уведомляет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Заявителя способом, указанным в Уведомлении об изменении сведений.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089135" y="3132187"/>
            <a:ext cx="64736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3094544" y="3617687"/>
            <a:ext cx="64736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094544" y="4106690"/>
            <a:ext cx="64736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086983" y="4607691"/>
            <a:ext cx="64736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3111848" y="5171970"/>
            <a:ext cx="64736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3099953" y="5659386"/>
            <a:ext cx="64736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3097802" y="6227473"/>
            <a:ext cx="64736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54866" y="1801690"/>
            <a:ext cx="5179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</a:rPr>
              <a:t>*</a:t>
            </a:r>
            <a:r>
              <a:rPr lang="ru-RU" sz="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Краевое </a:t>
            </a:r>
            <a:r>
              <a:rPr lang="ru-RU" sz="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государственное казенное учреждение по обеспечению исполнения полномочий в области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8355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28" y="72318"/>
            <a:ext cx="8998345" cy="11264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Основания для  </a:t>
            </a:r>
            <a:r>
              <a:rPr lang="ru-RU" sz="2800" b="1" u="sng" kern="0" dirty="0">
                <a:solidFill>
                  <a:srgbClr val="FFC000"/>
                </a:solidFill>
                <a:latin typeface="Cambria" panose="02040503050406030204" pitchFamily="18" charset="0"/>
                <a:cs typeface="Arial"/>
                <a:sym typeface="Arial"/>
              </a:rPr>
              <a:t>исключения из реестра </a:t>
            </a:r>
            <a:r>
              <a:rPr lang="ru-RU" sz="2800" b="1" u="sng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Arial"/>
                <a:sym typeface="Arial"/>
              </a:rPr>
              <a:t>организаций отдыха детей и их оздоровления</a:t>
            </a:r>
          </a:p>
        </p:txBody>
      </p:sp>
      <p:pic>
        <p:nvPicPr>
          <p:cNvPr id="6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0" y="2372603"/>
            <a:ext cx="1086696" cy="10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74" y="4396229"/>
            <a:ext cx="1086696" cy="10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1600" y="2046379"/>
            <a:ext cx="7911649" cy="1739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прекращение деятельности в сфере организации отдыха и оздоровления детей, в том числе в случаях исключения организации отдыха детей и их оздоровления из единого государственного реестра юридических лиц  или единого государственного реестра индивидуальных предпринимателей по основаниям, предусмотренным законодательством Российской Федерации, внесения изменений в учредительные документы организации отдыха детей и их оздоровления, если такие изменения повлекут невозможность осуществления деятельности в сфере организации отдыха и оздоровления детей</a:t>
            </a:r>
            <a:endParaRPr lang="ru-RU" sz="1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599" y="4318208"/>
            <a:ext cx="7911649" cy="1661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выявление уполномоченным органом недостоверных Сведений об организации отдыха детей и их оздоровления и (или) ее филиале, представленных для включения в Реестр, свидетельствующих об отсутствии необходимых условий для осуществления деятельности в сфере организации отдыха и оздоровления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30144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635017" y="10583"/>
            <a:ext cx="7560020" cy="6154721"/>
          </a:xfrm>
          <a:prstGeom prst="triangl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8094536">
            <a:off x="-1123577" y="2497988"/>
            <a:ext cx="6044590" cy="830997"/>
          </a:xfrm>
          <a:prstGeom prst="rect">
            <a:avLst/>
          </a:prstGeom>
          <a:ln w="9525">
            <a:solidFill>
              <a:schemeClr val="accent2">
                <a:lumMod val="75000"/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kern="0" dirty="0" smtClean="0">
                <a:solidFill>
                  <a:srgbClr val="0070C0"/>
                </a:solidFill>
                <a:cs typeface="Arial"/>
                <a:sym typeface="Arial"/>
              </a:rPr>
              <a:t>УСЛУГА, которая оказывается организацией , точно является услугой по организации отдыха </a:t>
            </a:r>
            <a:r>
              <a:rPr lang="ru-RU" sz="1600" b="1" i="1" kern="0" dirty="0">
                <a:solidFill>
                  <a:srgbClr val="0070C0"/>
                </a:solidFill>
                <a:cs typeface="Arial"/>
                <a:sym typeface="Arial"/>
              </a:rPr>
              <a:t>детей и их </a:t>
            </a:r>
            <a:r>
              <a:rPr lang="ru-RU" sz="1600" b="1" i="1" kern="0" dirty="0" smtClean="0">
                <a:solidFill>
                  <a:srgbClr val="0070C0"/>
                </a:solidFill>
                <a:cs typeface="Arial"/>
                <a:sym typeface="Arial"/>
              </a:rPr>
              <a:t>оздоровлению</a:t>
            </a:r>
            <a:endParaRPr lang="ru-RU" sz="1600" b="1" i="1" kern="0" dirty="0">
              <a:solidFill>
                <a:srgbClr val="0070C0"/>
              </a:solidFill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17" y="6324619"/>
            <a:ext cx="7560020" cy="338554"/>
          </a:xfrm>
          <a:prstGeom prst="rect">
            <a:avLst/>
          </a:prstGeom>
          <a:ln w="9525">
            <a:solidFill>
              <a:schemeClr val="accent2">
                <a:lumMod val="75000"/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kern="0" dirty="0" smtClean="0">
                <a:solidFill>
                  <a:srgbClr val="0070C0"/>
                </a:solidFill>
                <a:cs typeface="Arial"/>
                <a:sym typeface="Arial"/>
              </a:rPr>
              <a:t>В ОРГАНИЗАЦИИ СОБЛЮДЕНЫ ВСЕ ПРИЗНАКИ «ЛАГЕРЯ»</a:t>
            </a:r>
            <a:endParaRPr lang="ru-RU" sz="1600" b="1" i="1" kern="0" dirty="0">
              <a:solidFill>
                <a:srgbClr val="0070C0"/>
              </a:solidFill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3575503">
            <a:off x="4061481" y="2803101"/>
            <a:ext cx="5710335" cy="584775"/>
          </a:xfrm>
          <a:prstGeom prst="rect">
            <a:avLst/>
          </a:prstGeom>
          <a:ln w="9525">
            <a:solidFill>
              <a:schemeClr val="accent2">
                <a:lumMod val="75000"/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kern="0" dirty="0">
                <a:solidFill>
                  <a:srgbClr val="0070C0"/>
                </a:solidFill>
                <a:cs typeface="Arial"/>
                <a:sym typeface="Arial"/>
              </a:rPr>
              <a:t>Территория </a:t>
            </a:r>
            <a:r>
              <a:rPr lang="ru-RU" sz="1600" b="1" i="1" kern="0" dirty="0" smtClean="0">
                <a:solidFill>
                  <a:srgbClr val="0070C0"/>
                </a:solidFill>
                <a:cs typeface="Arial"/>
                <a:sym typeface="Arial"/>
              </a:rPr>
              <a:t>лагеря отвечают ВСЕМ требованиям </a:t>
            </a:r>
            <a:r>
              <a:rPr lang="ru-RU" sz="1600" b="1" i="1" kern="0" dirty="0">
                <a:solidFill>
                  <a:srgbClr val="0070C0"/>
                </a:solidFill>
                <a:cs typeface="Arial"/>
                <a:sym typeface="Arial"/>
              </a:rPr>
              <a:t>воспитательного пространства</a:t>
            </a:r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AutoShape 8" descr="Picture background"/>
          <p:cNvSpPr>
            <a:spLocks noChangeAspect="1" noChangeArrowheads="1"/>
          </p:cNvSpPr>
          <p:nvPr/>
        </p:nvSpPr>
        <p:spPr bwMode="auto">
          <a:xfrm>
            <a:off x="307975" y="10583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AutoShape 10" descr="Picture background"/>
          <p:cNvSpPr>
            <a:spLocks noChangeAspect="1" noChangeArrowheads="1"/>
          </p:cNvSpPr>
          <p:nvPr/>
        </p:nvSpPr>
        <p:spPr bwMode="auto">
          <a:xfrm>
            <a:off x="460375" y="213783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AutoShape 12" descr="Picture background"/>
          <p:cNvSpPr>
            <a:spLocks noChangeAspect="1" noChangeArrowheads="1"/>
          </p:cNvSpPr>
          <p:nvPr/>
        </p:nvSpPr>
        <p:spPr bwMode="auto">
          <a:xfrm>
            <a:off x="612775" y="416985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45" y="1616184"/>
            <a:ext cx="1192687" cy="14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34" r="-3013"/>
          <a:stretch/>
        </p:blipFill>
        <p:spPr bwMode="auto">
          <a:xfrm>
            <a:off x="2983670" y="3774404"/>
            <a:ext cx="2862715" cy="21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40" y="118683"/>
            <a:ext cx="8998345" cy="918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kern="0" dirty="0">
                <a:solidFill>
                  <a:srgbClr val="FF0000"/>
                </a:solidFill>
                <a:latin typeface="Cambria" panose="02040503050406030204" pitchFamily="18" charset="0"/>
                <a:sym typeface="Arial"/>
              </a:rPr>
              <a:t>Сроки исключения из реестра </a:t>
            </a:r>
            <a:r>
              <a:rPr lang="ru-RU" sz="2400" b="1" u="sng" kern="0" dirty="0">
                <a:solidFill>
                  <a:srgbClr val="1F497D"/>
                </a:solidFill>
                <a:latin typeface="Cambria" panose="02040503050406030204" pitchFamily="18" charset="0"/>
                <a:sym typeface="Arial"/>
              </a:rPr>
              <a:t>организаций отдыха детей и их оздоровления</a:t>
            </a:r>
            <a:endParaRPr lang="ru-RU" sz="2400" b="1" u="sng" kern="0" dirty="0">
              <a:solidFill>
                <a:srgbClr val="1F497D">
                  <a:lumMod val="60000"/>
                  <a:lumOff val="40000"/>
                </a:srgbClr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34" y="1295395"/>
            <a:ext cx="2885990" cy="77119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</a:t>
            </a:r>
            <a:r>
              <a:rPr lang="ru-RU" sz="14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течение 5 рабочих дней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8550" y="1293201"/>
            <a:ext cx="6034535" cy="77338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дня поступления указанной информации, Мин обр. </a:t>
            </a:r>
            <a:r>
              <a:rPr lang="ru-RU" sz="900" b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Кр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Края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принимает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решение об исключении организации отдыха детей и их оздоровления из Реестра в форме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приказа, в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случае поступления в адрес Мин обр. </a:t>
            </a:r>
            <a:r>
              <a:rPr lang="ru-RU" sz="900" b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Кр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Края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информации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 наличии у организации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оснований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для ее исключения из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Реестра </a:t>
            </a:r>
            <a:endParaRPr lang="ru-RU" sz="9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36" y="2284951"/>
            <a:ext cx="2885990" cy="77119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</a:t>
            </a:r>
            <a:r>
              <a:rPr lang="ru-RU" sz="14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течение </a:t>
            </a:r>
            <a:r>
              <a:rPr lang="ru-RU" sz="14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</a:t>
            </a:r>
            <a:r>
              <a:rPr lang="ru-RU" sz="14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рабочих дней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28550" y="2282757"/>
            <a:ext cx="6034535" cy="77338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дня принятия решения</a:t>
            </a:r>
          </a:p>
          <a:p>
            <a:pPr algn="ctr"/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Уполномоченный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 исключает организацию отдыха детей и их оздоровления из Реестра </a:t>
            </a:r>
            <a:b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endParaRPr lang="ru-RU" sz="9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36" y="3226445"/>
            <a:ext cx="2885990" cy="77119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</a:t>
            </a:r>
            <a:r>
              <a:rPr lang="ru-RU" sz="14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течение </a:t>
            </a:r>
            <a:r>
              <a:rPr lang="ru-RU" sz="14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</a:t>
            </a:r>
            <a:r>
              <a:rPr lang="ru-RU" sz="14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рабочих дней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28550" y="3224250"/>
            <a:ext cx="6034535" cy="77338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дня принятия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решения Измененный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Реестр направляется уполномоченным органом в пресс-службу Губернатора Красноярского края для размещения измененного Реестра на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Сайте</a:t>
            </a:r>
            <a:endParaRPr lang="ru-RU" sz="9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736" y="4184227"/>
            <a:ext cx="2885990" cy="77119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</a:t>
            </a:r>
            <a:r>
              <a:rPr lang="ru-RU" sz="14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течение </a:t>
            </a:r>
            <a:r>
              <a:rPr lang="ru-RU" sz="14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рабочего дня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28550" y="4182033"/>
            <a:ext cx="6034535" cy="77338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дня  поступления изменённого Реестра от уполномоченного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органа. </a:t>
            </a:r>
            <a:endParaRPr lang="ru-RU" sz="9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/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Пресс-служба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Губернатора Красноярского края осуществляет опубликование изменённого Реестра на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Сайте</a:t>
            </a:r>
            <a:endParaRPr lang="ru-RU" sz="9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736" y="5148640"/>
            <a:ext cx="2885990" cy="77119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течение 3 рабочих дней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28550" y="5146445"/>
            <a:ext cx="6034535" cy="77338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дня принятия решения об исключении организации отдыха детей и их оздоровления из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Реестра, Уполномоченный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уведомляет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 нем КГКУ ИПОО в целях последующего уведомления Заявителя.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734" y="6081951"/>
            <a:ext cx="2885990" cy="77119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течение 3 рабочих дней</a:t>
            </a:r>
            <a:endParaRPr lang="ru-RU" sz="1600" b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28550" y="6079757"/>
            <a:ext cx="6034535" cy="77338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дня получения от Министерства образования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решения, КГКУ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ИПОО </a:t>
            </a:r>
            <a:r>
              <a:rPr lang="ru-RU" sz="900" b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уведомляет </a:t>
            </a:r>
            <a:r>
              <a:rPr lang="ru-RU" sz="9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Заявителя об исключении организации отдыха детей и их оздоровления из Реестра способом, указанным в Заявлении.</a:t>
            </a:r>
          </a:p>
        </p:txBody>
      </p:sp>
    </p:spTree>
    <p:extLst>
      <p:ext uri="{BB962C8B-B14F-4D97-AF65-F5344CB8AC3E}">
        <p14:creationId xmlns:p14="http://schemas.microsoft.com/office/powerpoint/2010/main" val="10985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576" y="458619"/>
            <a:ext cx="8462168" cy="79208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kern="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Творчества, дружбы, добра, вашему лагерю!</a:t>
            </a:r>
            <a:endParaRPr lang="ru-RU" sz="2800" b="1" i="1" kern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1" r="24013"/>
          <a:stretch/>
        </p:blipFill>
        <p:spPr bwMode="auto">
          <a:xfrm>
            <a:off x="403576" y="1628800"/>
            <a:ext cx="3328416" cy="42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PROFILES\ALL\MYDOC\Загрузки\qr-code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33" y="1742541"/>
            <a:ext cx="2956011" cy="221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PROFILES\ALL\MYDOC\Загрузки\qr-code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4" y="4293097"/>
            <a:ext cx="2949593" cy="221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2201" y="1459012"/>
            <a:ext cx="1553196" cy="23871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kern="1200" dirty="0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1600" b="1" kern="1200" dirty="0">
              <a:solidFill>
                <a:srgbClr val="4BACC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1087" y="4078908"/>
            <a:ext cx="924205" cy="23871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kern="1200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САДЫ</a:t>
            </a:r>
          </a:p>
        </p:txBody>
      </p:sp>
      <p:pic>
        <p:nvPicPr>
          <p:cNvPr id="8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5" t="20644" r="52018" b="19173"/>
          <a:stretch/>
        </p:blipFill>
        <p:spPr bwMode="auto">
          <a:xfrm>
            <a:off x="7596345" y="5415819"/>
            <a:ext cx="1426279" cy="13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695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408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40" y="118690"/>
            <a:ext cx="8998345" cy="10897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  <a:sym typeface="Arial"/>
              </a:rPr>
              <a:t>Федеральная программа </a:t>
            </a:r>
            <a:r>
              <a:rPr lang="ru-RU" sz="2000" b="1" kern="0" dirty="0">
                <a:solidFill>
                  <a:srgbClr val="FF0000"/>
                </a:solidFill>
                <a:latin typeface="Cambria" panose="02040503050406030204" pitchFamily="18" charset="0"/>
                <a:cs typeface="Arial"/>
                <a:sym typeface="Arial"/>
              </a:rPr>
              <a:t>воспитательной работы для организаций отдыха детей и их оздоровления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39" y="2144916"/>
            <a:ext cx="8924065" cy="10897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kern="0" dirty="0" smtClean="0">
                <a:solidFill>
                  <a:srgbClr val="0070C0"/>
                </a:solidFill>
                <a:latin typeface="Cambria" panose="02040503050406030204" pitchFamily="18" charset="0"/>
                <a:cs typeface="Arial"/>
                <a:sym typeface="Arial"/>
              </a:rPr>
              <a:t>для программ </a:t>
            </a:r>
            <a:r>
              <a:rPr lang="ru-RU" sz="2000" kern="0" dirty="0">
                <a:solidFill>
                  <a:srgbClr val="0070C0"/>
                </a:solidFill>
                <a:latin typeface="Cambria" panose="02040503050406030204" pitchFamily="18" charset="0"/>
                <a:cs typeface="Arial"/>
                <a:sym typeface="Arial"/>
              </a:rPr>
              <a:t>воспитательной работы в организациях отдыха детей и их оздоровления всех типов и форм собственности на территории </a:t>
            </a:r>
            <a:r>
              <a:rPr lang="ru-RU" sz="2000" kern="0" dirty="0" smtClean="0">
                <a:solidFill>
                  <a:srgbClr val="0070C0"/>
                </a:solidFill>
                <a:latin typeface="Cambria" panose="02040503050406030204" pitchFamily="18" charset="0"/>
                <a:cs typeface="Arial"/>
                <a:sym typeface="Arial"/>
              </a:rPr>
              <a:t>РФ</a:t>
            </a:r>
            <a:br>
              <a:rPr lang="ru-RU" sz="2000" kern="0" dirty="0" smtClean="0">
                <a:solidFill>
                  <a:srgbClr val="0070C0"/>
                </a:solidFill>
                <a:latin typeface="Cambria" panose="02040503050406030204" pitchFamily="18" charset="0"/>
                <a:cs typeface="Arial"/>
                <a:sym typeface="Arial"/>
              </a:rPr>
            </a:br>
            <a:r>
              <a:rPr lang="ru-RU" sz="2000" kern="0" dirty="0" smtClean="0">
                <a:solidFill>
                  <a:srgbClr val="0070C0"/>
                </a:solidFill>
                <a:latin typeface="Cambria" panose="02040503050406030204" pitchFamily="18" charset="0"/>
                <a:cs typeface="Arial"/>
                <a:sym typeface="Arial"/>
              </a:rPr>
              <a:t>(+межд. сотрудничество)</a:t>
            </a:r>
            <a:endParaRPr lang="ru-RU" sz="2000" kern="0" dirty="0">
              <a:solidFill>
                <a:srgbClr val="0070C0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088326" y="1321391"/>
            <a:ext cx="288032" cy="432048"/>
          </a:xfrm>
          <a:prstGeom prst="downArrow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8266" y="1745809"/>
            <a:ext cx="136815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ОСНОВА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3084" y="4365607"/>
            <a:ext cx="3787181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Содержит </a:t>
            </a:r>
            <a:r>
              <a:rPr lang="ru-RU" sz="2000" b="1" kern="0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план </a:t>
            </a:r>
            <a:r>
              <a:rPr lang="ru-RU" sz="2000" b="1" kern="0" dirty="0" smtClean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форм </a:t>
            </a:r>
            <a:r>
              <a:rPr lang="ru-RU" sz="2000" b="1" kern="0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воспитательной работы на </a:t>
            </a:r>
            <a:r>
              <a:rPr lang="ru-RU" sz="2000" b="1" kern="0" dirty="0" smtClean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21 день</a:t>
            </a:r>
            <a:endParaRPr lang="ru-RU" sz="2000" b="1" kern="0" dirty="0">
              <a:solidFill>
                <a:prstClr val="black"/>
              </a:solidFill>
              <a:latin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34534" y="4365104"/>
            <a:ext cx="4334589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Содержит </a:t>
            </a:r>
            <a:r>
              <a:rPr lang="ru-RU" sz="2000" b="1" kern="0" dirty="0" smtClean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примерный </a:t>
            </a:r>
            <a:r>
              <a:rPr lang="ru-RU" sz="2000" b="1" kern="0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перечень основных государственных и народных праздников, памятных дат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740" y="3501011"/>
            <a:ext cx="8998345" cy="574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kern="0" dirty="0">
                <a:solidFill>
                  <a:prstClr val="black"/>
                </a:solidFill>
                <a:latin typeface="Cambria" panose="02040503050406030204" pitchFamily="18" charset="0"/>
                <a:cs typeface="Arial"/>
                <a:sym typeface="Arial"/>
              </a:rPr>
              <a:t>ПРИМЕРНЫЙ КАЛЕНДАРНЫЙ ПЛАН ВОСПИТАТЕЛЬНОЙ РАБОТЫ </a:t>
            </a:r>
          </a:p>
        </p:txBody>
      </p:sp>
    </p:spTree>
    <p:extLst>
      <p:ext uri="{BB962C8B-B14F-4D97-AF65-F5344CB8AC3E}">
        <p14:creationId xmlns:p14="http://schemas.microsoft.com/office/powerpoint/2010/main" val="7950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5A621-49F2-4DA3-A7AE-3172CD6162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40" y="118681"/>
            <a:ext cx="8998345" cy="12269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В целях повышения качества и безопасности отдыха и оздоровления детей организация отдыха детей и их оздоровления обязана:</a:t>
            </a:r>
          </a:p>
        </p:txBody>
      </p:sp>
      <p:pic>
        <p:nvPicPr>
          <p:cNvPr id="6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197"/>
            <a:ext cx="1086696" cy="10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51431" y="1454009"/>
            <a:ext cx="7911649" cy="4123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оздавать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условия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 в ней детей, в том числе детей-инвалидов и детей с ограниченными возможностями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присмотра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ухода за детьми;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содержание и питание, организацию оказания первой помощи и медицинской помощи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 период их пребывания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проведения в природной среде следующих мероприятий с участием детей: прохождения туристских маршрутов, других маршрутов передвижения, походов, экспедиций, слетов и иных аналогичных мероприятий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о медицинских осмотрах работников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отдыха детей и их оздоровления,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обеспечения антитеррористической защищенности, пожарной безопасности, наличие охраны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службы безопасности,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спасательных постов в местах купания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а также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санитарно-эпидемиологического заключения о соответствии деятельности, осуществляемой организацией отдыха детей и их оздоровления, санитарно-эпидемиологическим требованиям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1433" y="5644444"/>
            <a:ext cx="7911649" cy="953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Times New Roman"/>
              </a:rPr>
              <a:t>исполнять иные обязанности, установленные законодательством Российской Федерации.</a:t>
            </a:r>
          </a:p>
        </p:txBody>
      </p:sp>
      <p:pic>
        <p:nvPicPr>
          <p:cNvPr id="11" name="Picture 2" descr="https://cont.ws/uploads/pic/2019/5/%D0%BF%D1%83%D0%BD%D0%BA%D1%82%D1%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7321"/>
            <a:ext cx="1086696" cy="10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975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организация </a:t>
            </a:r>
            <a:r>
              <a:rPr lang="ru-RU" sz="2400" b="1" u="sng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деятельность </a:t>
            </a:r>
            <a:r>
              <a:rPr lang="ru-RU" sz="2400" b="1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отдыха детей и их </a:t>
            </a:r>
            <a:r>
              <a:rPr lang="ru-RU" sz="2400" b="1" u="sng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оздоровлению</a:t>
            </a:r>
            <a:r>
              <a:rPr lang="ru-RU" sz="2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если:</a:t>
            </a:r>
            <a:endParaRPr lang="ru-RU" sz="24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ОРГАНИЗАЦИИ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СЕЗОННОГО ДЕЙСТВИЯ ИЛИ КРУГЛОГОДИЧНОГО ДЕЙСТВИЯ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276" y="1916832"/>
            <a:ext cx="83174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мероприятий, направленных на отдых, оздоровление и развитие детей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Целями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создание и обеспечение необходимых условий для всестороннего творческого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личностного развития и формирования внутренней позиции личности, социального становления личности ребенка, эффективной социализации детей, в том числе для развития их коммуникативных и лидерских качеств, формирования у детей готовности к выполнению разнообразных социальных функций в обществе, удовлетворения индивидуальных потребностей детей в интеллектуальном, нравственном и физическом совершенствовании, а также в занятиях физической культурой, спортом и туризмом;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духовно-нравственного, эстетического, гражданско-патриотического, физического, трудового воспитания детей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здоровья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культуры и навыков здорового и безопасного образа жизни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общей культуры детей;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ориентация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</p:txBody>
      </p:sp>
    </p:spTree>
    <p:extLst>
      <p:ext uri="{BB962C8B-B14F-4D97-AF65-F5344CB8AC3E}">
        <p14:creationId xmlns:p14="http://schemas.microsoft.com/office/powerpoint/2010/main" val="1805088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8" y="1052736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Организация: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культурно-досуговую, туристскую, краеведческую, экскурсионную деятельность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обеспечивающую рациональное использование свободного времени детей, их духовно-нравственное развитие, приобщение к ценностям культуры и искусства;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деятельность, направленную на:</a:t>
            </a:r>
          </a:p>
          <a:p>
            <a:pPr algn="just"/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потенциала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всестороннее развитие способностей у детей;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детей, в том числе на физическое развитие и укрепление здоровья детей;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размещение, проживание, питание детей в детском центре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безопасные условия жизнедеятельности детей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оказание медицинской помощи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 период их пребывания в детском центре, формирование навыков здорового образа жизни у детей;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психолого-педагогическую деятельность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направленную на улучшение психологического состояния детей и их адаптацию к условиям детского центра.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587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ОРГАНИЗАЦИИ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СЕЗОННОГО ДЕЙСТВИЯ ИЛИ КРУГЛОГОДИЧНОГО ДЕЙСТВИЯ </a:t>
            </a:r>
          </a:p>
        </p:txBody>
      </p:sp>
    </p:spTree>
    <p:extLst>
      <p:ext uri="{BB962C8B-B14F-4D97-AF65-F5344CB8AC3E}">
        <p14:creationId xmlns:p14="http://schemas.microsoft.com/office/powerpoint/2010/main" val="3948481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4587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ОРГАНИЗАЦИИ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ДЕТЕЙ И ИХ ОЗДОРОВЛЕНИЯ СЕЗОННОГО ДЕЙСТВИЯ ИЛИ КРУГЛОГОДИЧНОГО ДЕЙСТВИЯ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2016" y="105273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детей в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лагере регулируется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 об организации отдыха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оздоровления ребенка, заключенным с родителями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(законными представителями) детей.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366" y="2120082"/>
            <a:ext cx="84360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занятий физической культурой и спортом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культурно-массовых мероприятий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необходимости - для обучения и воспитания детей.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лагере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обеспечен доступ детей-инвалидов и детей с ограниченными возможностями здоровья к объектам социальной, инженерной и транспортной инфраструктур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лагеря 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предоставляемым услугам, в том числе должны быть созданы специальные условия для получения указанными лицами образования по реализуемым 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лагере образовательным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детям 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лагере осуществляется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законодательством Российской Федерации об охране здоровья граждан.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размещения, устройства, содержания и организации работы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соответствовать санитарно-эпидемиологическим правилам и гигиеническим нормативам, требованиям противопожарной и антитеррористической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18520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43" y="16810"/>
            <a:ext cx="9020451" cy="716516"/>
          </a:xfrm>
          <a:prstGeom prst="rect">
            <a:avLst/>
          </a:prstGeom>
          <a:ln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понятия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осуществляющей отдых детей и их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1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5240" y="841979"/>
            <a:ext cx="4168726" cy="1296143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КАКАЯ ОРГАНИЗАЦИЯ </a:t>
            </a:r>
            <a:r>
              <a:rPr lang="ru-RU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МОЖЕТ ОСУЩЕСТВЛЯТЬ ОТДЫХ ДЕТЕЙ И ИХ ОЗДОРОВЛЕНИЕ?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51770" y="856791"/>
            <a:ext cx="4536504" cy="1296143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ЧТО ПРЕДСТАВЛЯЕТ ИЗ СЕБЯ УСЛУГА </a:t>
            </a:r>
            <a:r>
              <a:rPr lang="ru-RU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 ОСУЩЕСТВЛЕНИЮ ОТДЫХА ДЕТЕЙ И ИХ </a:t>
            </a:r>
            <a:r>
              <a:rPr lang="ru-RU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ОЗДОРОВЛЕНИЮ?</a:t>
            </a:r>
            <a:endParaRPr lang="ru-RU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241" y="2276879"/>
            <a:ext cx="4168726" cy="457123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ВСЕ ЛИ ОРГАНИЗАЦИОННО-ПРАВОВЫЕ ФОРМЫ  ДОПУСТИМЫ?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ИП МОЖЕТ? КАКИЕ ОГРАНИЧЕНИЯ У ИП?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ОРГАНИЗАЦИИ НЕСТАЦИОНАРНОГО ТИПА МОГУТ?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КАКИЕ СПЕЦИАЛИЗИРОВАННЫЕ (ПРОФИЛЬНЫЕ) ЛАГЕРЯ МОГУТ?</a:t>
            </a:r>
          </a:p>
          <a:p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КАКАЯ ТЕМАТИЧЕСКАЯ НАПРАВЛЕННОСТЬ ЛАГЕРЯ ДОПУСТИМА ПО ЗАКОНУ?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ЛАГЕРЬ ТРУДА МОЖЕТ ПРЕТЕНДОВАТЬ НА СТАТУС ОРГАНИЗАЦИИ ОТДЫХА?</a:t>
            </a:r>
          </a:p>
          <a:p>
            <a:pPr algn="ctr"/>
            <a:endParaRPr lang="ru-RU" sz="13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37592" y="2290222"/>
            <a:ext cx="4549602" cy="457123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УСЛУГА ПО ДОСУГОВОМУ СОПРОВОЖДЕНИЮ ЯВЛЯЕТСЯ УСЛУГОЙ ПО ОСУЩЕСТВЛЕНИЮ ОТДЫХА И ОЗДОРОВАЛЕНИЯ?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УСЛУГА ТОЛЬКО ПО ОЗДОРОВЛЕНИЮ СЮДА ОТНОСИТСЯ?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УСЛУГА ПО ОРГАНИЗАЦИИ ОТДЫХА В ПЕРИОД ЗИМНИХ КАНИКУЛ ОТНОСИТСЯ?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ОСУЩЕСТВЛЯЕМАЯ УСЛУГА НЕ СОДЕРЖИТ ЦЕЛЕЙ ПО РЕАЛИЗАЦИИ ПРОГРАММЫ ВОСПИТАНИЯ В ПРИНЦИПЕ?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УСЛУГА  НАПРАВЛЕНА НА РЕАЛИЗАЦИЮ ДИСКОТЕК, ПСИХОЛОГИЧЕСКИХ ТРЕНИНГОВ, ШОУ-ПРОГРАММ?</a:t>
            </a:r>
          </a:p>
          <a:p>
            <a:pPr algn="ctr"/>
            <a:endParaRPr lang="ru-RU" sz="14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/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4139962" y="1236635"/>
            <a:ext cx="548215" cy="49879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95537" y="2060848"/>
            <a:ext cx="363907" cy="36004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436603" y="2043599"/>
            <a:ext cx="363907" cy="36004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tildacdn.com/tild3265-3766-4564-a264-343364336266/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2" r="27222"/>
          <a:stretch/>
        </p:blipFill>
        <p:spPr bwMode="auto">
          <a:xfrm>
            <a:off x="7020282" y="1324735"/>
            <a:ext cx="1930635" cy="4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179512" y="1718724"/>
            <a:ext cx="6840760" cy="4824536"/>
          </a:xfrm>
          <a:prstGeom prst="flowChartPunchedTape">
            <a:avLst/>
          </a:prstGeom>
          <a:solidFill>
            <a:schemeClr val="accent4">
              <a:lumMod val="75000"/>
              <a:alpha val="0"/>
            </a:schemeClr>
          </a:solidFill>
          <a:ln>
            <a:solidFill>
              <a:schemeClr val="accent4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ряд </a:t>
            </a:r>
            <a:r>
              <a:rPr lang="ru-RU" b="1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мероприятий</a:t>
            </a:r>
            <a:r>
              <a:rPr lang="ru-RU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, направленных на: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 развитие творческого потенциала детей;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охрану и укрепление здоровья, профилактику заболеваний у детей, занятие их физической культурой, спортом и туризмом, формирование у детей навыков ЗОЖ;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соблюдение ими режима питания и жизнедеятельности в благоприятной окружающей среде при выполнении санитарно-гигиенических и санитарно-эпидемиологических требований и требований обеспечения безопасности жизни и здоровья </a:t>
            </a:r>
            <a:r>
              <a:rPr lang="ru-RU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детей.</a:t>
            </a:r>
            <a:endParaRPr lang="ru-RU" dirty="0">
              <a:solidFill>
                <a:srgbClr val="1F497D"/>
              </a:solidFill>
              <a:latin typeface="Cambria" panose="02040503050406030204" pitchFamily="18" charset="0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76551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/>
              </a:rPr>
              <a:t>О</a:t>
            </a:r>
            <a:r>
              <a:rPr lang="ru-RU" sz="3200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/>
              </a:rPr>
              <a:t>тдых детей и их </a:t>
            </a: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/>
              </a:rPr>
              <a:t>оздоровление-</a:t>
            </a:r>
            <a:r>
              <a:rPr lang="ru-RU" sz="3200" b="1" u="sng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это</a:t>
            </a:r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/>
              </a:rPr>
              <a:t> </a:t>
            </a:r>
            <a:endParaRPr lang="ru-RU" sz="32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378072" y="6201876"/>
            <a:ext cx="277236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6688" y="126816"/>
            <a:ext cx="1935032" cy="140747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ru-RU" sz="240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34" r="-3013"/>
          <a:stretch/>
        </p:blipFill>
        <p:spPr bwMode="auto">
          <a:xfrm>
            <a:off x="193632" y="273741"/>
            <a:ext cx="1354032" cy="10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2006448" y="1682495"/>
            <a:ext cx="7030048" cy="5346911"/>
          </a:xfrm>
          <a:prstGeom prst="flowChartPunchedTape">
            <a:avLst/>
          </a:prstGeom>
          <a:solidFill>
            <a:schemeClr val="accent4">
              <a:lumMod val="75000"/>
              <a:alpha val="0"/>
            </a:schemeClr>
          </a:solidFill>
          <a:ln>
            <a:solidFill>
              <a:schemeClr val="accent4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300" b="1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организация</a:t>
            </a:r>
            <a:r>
              <a:rPr lang="ru-RU" sz="1300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ru-RU" sz="1300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(независимо от их организационно-правовых форм) сезонного или круглогодичного действия, стационарного и (или) нестационарного типа, с круглосуточным или дневным пребыванием, оказывающие услуги: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ru-RU" sz="1300" b="1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по организации отдыха и оздоровления детей:</a:t>
            </a:r>
            <a:endParaRPr lang="ru-RU" sz="1300" dirty="0">
              <a:solidFill>
                <a:srgbClr val="1F497D"/>
              </a:solidFill>
              <a:latin typeface="Cambria" panose="02040503050406030204" pitchFamily="18" charset="0"/>
              <a:cs typeface="Arial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Arial"/>
              </a:rPr>
              <a:t>организации отдыха детей и их оздоровления сезонного или круглогодичного действия;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Arial"/>
              </a:rPr>
              <a:t>лагеря, организованные образовательными организациями, осуществляющими организацию отдыха и оздоровления обучающихся в каникулярное время (с круглосуточным </a:t>
            </a:r>
            <a:r>
              <a:rPr lang="ru-RU" sz="1300" dirty="0">
                <a:solidFill>
                  <a:srgbClr val="0070C0"/>
                </a:solidFill>
                <a:latin typeface="Cambria" panose="02040503050406030204" pitchFamily="18" charset="0"/>
                <a:cs typeface="Arial"/>
              </a:rPr>
              <a:t>или дневным пребыванием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Arial"/>
              </a:rPr>
              <a:t>);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Arial"/>
              </a:rPr>
              <a:t>детские лагеря труда и отдыха; 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Arial"/>
              </a:rPr>
              <a:t>детские лагеря палаточного типа;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Arial"/>
              </a:rPr>
              <a:t>детские специализированные (профильные) лагеря, детские лагеря различной тематической направленности. </a:t>
            </a:r>
          </a:p>
          <a:p>
            <a:pPr lvl="0" algn="just"/>
            <a:r>
              <a:rPr lang="ru-RU" sz="1300" b="1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К организациям отдыха детей и их оздоровления приравниваются индивидуальные предприниматели, оказывающие услуги по организации отдыха и оздоровления детей.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20605"/>
            <a:ext cx="88569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О</a:t>
            </a:r>
            <a:r>
              <a:rPr lang="ru-RU" sz="2400" b="1" u="sng" dirty="0" smtClean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РГАНИЗАЦИЯ</a:t>
            </a:r>
            <a:r>
              <a:rPr lang="ru-RU" sz="4400" b="1" u="sng" dirty="0" smtClean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ru-RU" sz="2400" b="1" u="sng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ПО ОСУЩЕСТВЛЕНИЮ </a:t>
            </a:r>
            <a:r>
              <a:rPr lang="ru-RU" sz="2400" b="1" u="sng" dirty="0" smtClean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ОТДЫХА</a:t>
            </a:r>
          </a:p>
          <a:p>
            <a:r>
              <a:rPr lang="ru-RU" b="1" u="sng" dirty="0" smtClean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         </a:t>
            </a:r>
            <a:r>
              <a:rPr lang="ru-RU" sz="2400" b="1" u="sng" dirty="0" smtClean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И </a:t>
            </a:r>
            <a:r>
              <a:rPr lang="ru-RU" sz="2400" b="1" u="sng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ОЗДОРОВЛЕНИЯ </a:t>
            </a:r>
            <a:r>
              <a:rPr lang="ru-RU" sz="2400" b="1" u="sng" dirty="0" smtClean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ДЕТЕЙ</a:t>
            </a:r>
            <a:r>
              <a:rPr lang="ru-RU" sz="3200" b="1" u="sng" dirty="0" smtClean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= </a:t>
            </a:r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Arial"/>
              </a:rPr>
              <a:t>«ЛАГЕРЬ»</a:t>
            </a:r>
            <a:r>
              <a:rPr lang="ru-RU" sz="3200" b="1" u="sng" dirty="0" smtClean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 - </a:t>
            </a:r>
            <a:r>
              <a:rPr lang="ru-RU" sz="3200" b="1" u="sng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это</a:t>
            </a:r>
            <a:r>
              <a:rPr lang="ru-RU" sz="3200" b="1" u="sng" dirty="0" smtClean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 </a:t>
            </a:r>
            <a:endParaRPr lang="ru-RU" sz="3200" u="sng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5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660232" y="6341742"/>
            <a:ext cx="1842136" cy="43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8400" y="126816"/>
            <a:ext cx="1906580" cy="140747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34" r="-3013"/>
          <a:stretch/>
        </p:blipFill>
        <p:spPr bwMode="auto">
          <a:xfrm>
            <a:off x="193632" y="273741"/>
            <a:ext cx="1354032" cy="10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4" t="117" r="30701" b="-1"/>
          <a:stretch/>
        </p:blipFill>
        <p:spPr bwMode="auto">
          <a:xfrm>
            <a:off x="116688" y="1682489"/>
            <a:ext cx="1889760" cy="487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80075"/>
            <a:ext cx="88569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У</a:t>
            </a:r>
            <a:r>
              <a:rPr lang="ru-RU" sz="2800" b="1" u="sng" dirty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СЛУГА</a:t>
            </a:r>
            <a:r>
              <a:rPr lang="ru-RU" sz="4400" b="1" u="sng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ru-RU" sz="2800" b="1" u="sng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ПО ОСУЩЕСТВЛЕНИЮ </a:t>
            </a:r>
            <a:r>
              <a:rPr lang="ru-RU" sz="2800" b="1" u="sng" dirty="0" smtClean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ОТДЫХА</a:t>
            </a:r>
          </a:p>
          <a:p>
            <a:r>
              <a:rPr lang="ru-RU" sz="2800" b="1" u="sng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ru-RU" sz="2800" b="1" u="sng" dirty="0" smtClean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     </a:t>
            </a:r>
            <a:r>
              <a:rPr lang="ru-RU" sz="2800" b="1" u="sng" dirty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ДЕТЕЙ И ИХ </a:t>
            </a:r>
            <a:r>
              <a:rPr lang="ru-RU" sz="2800" b="1" u="sng" dirty="0" smtClean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ОЗДОРОВЛЕНИЮ это:</a:t>
            </a:r>
            <a:endParaRPr lang="ru-RU" sz="2800" u="sng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5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378072" y="6201876"/>
            <a:ext cx="277236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6688" y="126816"/>
            <a:ext cx="1906580" cy="140747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34" r="-3013"/>
          <a:stretch/>
        </p:blipFill>
        <p:spPr bwMode="auto">
          <a:xfrm>
            <a:off x="193632" y="273741"/>
            <a:ext cx="1354032" cy="10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1181" y="2348881"/>
            <a:ext cx="349283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перфолента 9"/>
          <p:cNvSpPr/>
          <p:nvPr/>
        </p:nvSpPr>
        <p:spPr>
          <a:xfrm>
            <a:off x="99200" y="1534295"/>
            <a:ext cx="7335632" cy="5323711"/>
          </a:xfrm>
          <a:prstGeom prst="flowChartPunchedTape">
            <a:avLst/>
          </a:prstGeom>
          <a:solidFill>
            <a:schemeClr val="accent4">
              <a:lumMod val="75000"/>
              <a:alpha val="0"/>
            </a:schemeClr>
          </a:solidFill>
          <a:ln>
            <a:solidFill>
              <a:schemeClr val="accent4">
                <a:lumMod val="75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rgbClr val="1F497D"/>
              </a:solidFill>
              <a:latin typeface="Cambria" panose="02040503050406030204" pitchFamily="18" charset="0"/>
              <a:cs typeface="Arial"/>
            </a:endParaRPr>
          </a:p>
          <a:p>
            <a:pPr algn="just"/>
            <a:r>
              <a:rPr lang="ru-RU" b="1" u="sng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УСЛУГА </a:t>
            </a:r>
            <a:r>
              <a:rPr lang="ru-RU" u="sng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по осуществлению организации </a:t>
            </a:r>
            <a:r>
              <a:rPr lang="ru-RU" u="sng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отдыха и оздоровления </a:t>
            </a:r>
            <a:r>
              <a:rPr lang="ru-RU" u="sng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детей, а именно:</a:t>
            </a:r>
            <a:endParaRPr lang="ru-RU" u="sng" dirty="0">
              <a:solidFill>
                <a:srgbClr val="1F497D"/>
              </a:solidFill>
              <a:latin typeface="Cambria" panose="02040503050406030204" pitchFamily="18" charset="0"/>
              <a:cs typeface="Arial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организации отдыха детей и их оздоровления сезонного или круглогодичного действия;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организации лагерей, организованных </a:t>
            </a:r>
            <a:r>
              <a:rPr lang="ru-RU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образовательными организациями, осуществляющими организацию отдыха и оздоровления обучающихся в каникулярное время (с круглосуточным или дневным пребыванием);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организации </a:t>
            </a:r>
            <a:r>
              <a:rPr lang="ru-RU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детских лагерей </a:t>
            </a:r>
            <a:r>
              <a:rPr lang="ru-RU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труда и отдыха;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организации </a:t>
            </a:r>
            <a:r>
              <a:rPr lang="ru-RU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детских лагерей </a:t>
            </a:r>
            <a:r>
              <a:rPr lang="ru-RU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палаточного типа;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организации </a:t>
            </a:r>
            <a:r>
              <a:rPr lang="ru-RU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детских специализированных </a:t>
            </a:r>
            <a:r>
              <a:rPr lang="ru-RU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(</a:t>
            </a:r>
            <a:r>
              <a:rPr lang="ru-RU" dirty="0" smtClean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профильных) лагерей, детских лагерей </a:t>
            </a:r>
            <a:r>
              <a:rPr lang="ru-RU" dirty="0">
                <a:solidFill>
                  <a:srgbClr val="1F497D"/>
                </a:solidFill>
                <a:latin typeface="Cambria" panose="02040503050406030204" pitchFamily="18" charset="0"/>
                <a:cs typeface="Arial"/>
              </a:rPr>
              <a:t>различной тематической направленности.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26632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80075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Основные виды </a:t>
            </a:r>
            <a:r>
              <a:rPr lang="ru-RU" sz="5400" b="1" u="sng" dirty="0" smtClean="0">
                <a:solidFill>
                  <a:srgbClr val="FF0000"/>
                </a:solidFill>
                <a:latin typeface="Cambria" panose="02040503050406030204" pitchFamily="18" charset="0"/>
                <a:cs typeface="Arial"/>
              </a:rPr>
              <a:t>услуг</a:t>
            </a:r>
            <a:r>
              <a:rPr lang="ru-RU" sz="2800" b="1" u="sng" dirty="0" smtClean="0">
                <a:solidFill>
                  <a:srgbClr val="9BBB59">
                    <a:lumMod val="50000"/>
                  </a:srgbClr>
                </a:solidFill>
                <a:latin typeface="Cambria" panose="02040503050406030204" pitchFamily="18" charset="0"/>
                <a:cs typeface="Arial"/>
              </a:rPr>
              <a:t>:</a:t>
            </a:r>
            <a:endParaRPr lang="ru-RU" sz="2800" u="sng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5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378072" y="6201876"/>
            <a:ext cx="277236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6688" y="126816"/>
            <a:ext cx="1906580" cy="140747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34" r="-3013"/>
          <a:stretch/>
        </p:blipFill>
        <p:spPr bwMode="auto">
          <a:xfrm>
            <a:off x="193632" y="273741"/>
            <a:ext cx="1354032" cy="10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688" y="1628800"/>
            <a:ext cx="88428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Услуги,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детям в организациях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и оздоровления, разделяют на следующие виды: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обеспечивающие безопасные условия пребывания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организациях отдыха и оздоровления;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услуги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обеспечивающие охрану здоровья, своевременное оказание медицинской помощи, профилактику заболеваний, формирование навыков здорового образа жизни у детей, контроль за соблюдением санитарно-гигиенических и противоэпидемических требований;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услуги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повышение интеллектуального уровня детей, расширение их кругозора, углубление знаний, формирование умений и навыков;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услуги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улучшение психического состояния детей и их адаптацию к условиям жизнедеятельности;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услуги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оказание детям и их родителям (законным представителям) юридической помощи, защиту их законных прав и интересов, связанных с пользованием услугами организации отдыха и оздоровления;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организации культурно-досуговой деятельности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обеспечивающей разумное и полезное проведение детьми свободного времени, духовно-нравственное развитие, приобщение к ценностям культуры и искусства;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организации физической культуры и спорта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физическое развитие, укрепление здоровья и закаливание организма;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туристические и экскурсионные услуги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услуги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предоставление своевременной и достоверной информации о различных сторонах деятельности организации;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услуги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4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80078"/>
            <a:ext cx="88569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u="sng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Arial"/>
              </a:rPr>
              <a:t>Е</a:t>
            </a:r>
            <a:r>
              <a:rPr lang="ru-RU" sz="4000" b="1" u="sng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cs typeface="Arial"/>
              </a:rPr>
              <a:t>сли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/>
              </a:rPr>
              <a:t>ВЫ ИМЕЕТЕ НАМЕРЕНИЕ ОСУЩЕСТВЛЯТЬ ДЕЯТЕЛЬНОСТЬ: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https://artek.org/files/public-file?link=20g3Lwo5AJu-QSbeMeJ3zhceJW0y8AY-2oXkC2m_WD5FpzSpAYiqzQdTghvHXlhmPv3TtR5aQFN1enVpeTw8F2N-84s_SqGdiK6pO9Rm9GzsjpeMy1HKKjQLqcU0_PotOh_p-E1hTwxrBClMLGRJ8ZBdyuO-flFkD8dgDy3OcgDPjY0fJJoiRK_UgMkIUaF2ldxa69VBQMpmRJQH6YUj8RN3-yC5-vt7VnNqhyReNNrpSy-h9fZ0WKnDrFXgBNiDdSAit72xXkNTvWQVOiXMOovwPMadjiukMiLTo8W-GYQgG_TpvjF-YG7hYP5MpnBS8CKTjMqergR3CnXqpPvGhnuSj_dY8FIKy_zxcWWLjtd43qpo6WoSi57SlA_Egsd9FmTY9U2YytecHYwRiUs0bVDk1Q8LXxIALHfJyvvTlxJtLHWpAJKDtWfp05zi_mnmy86hwa3hqw04y4kSL7IrHlRRezbERf693FoajGEml-fpJjG7pJpr5jCmJlEeRCbWJDxMtrzfcc9F-q7JNDo4eRnHREUkP-CoMu-FqxyYOMpYPO9yuSBeJRAQx4rdvbBXGpWShEeJdpwqLn2BJX2QpjtLdSZp-8yLzPMofhXrS_MufOMq3G7D4U5IBl35V44YFQTihvhzj7MVpvjZHYci_k03Y-04FyaDB1hItjn3WV6Wm7EdQiULop0_aK05giV1gAeNvMmpseslTkifR1zoL_4EGUUFWmjRLfeoQRncz_vkt37C5iTK_zvG4RkI9C1IKjKkvOwAyIN_bf5cG-MA3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1" t="42677" r="10391" b="40623"/>
          <a:stretch/>
        </p:blipFill>
        <p:spPr bwMode="auto">
          <a:xfrm>
            <a:off x="6378072" y="6201876"/>
            <a:ext cx="2772368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6688" y="126816"/>
            <a:ext cx="1906580" cy="140747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34" r="-3013"/>
          <a:stretch/>
        </p:blipFill>
        <p:spPr bwMode="auto">
          <a:xfrm>
            <a:off x="193632" y="273741"/>
            <a:ext cx="1354032" cy="10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272" y="1741215"/>
            <a:ext cx="90147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предметом и целями деятельности организации (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предпринимателя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является: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творчески одаренных или социально активных детей, организация и проведение мероприятий, направленных на отдых и оздоровление детей, формирование у детей интереса к конкретным областям знаний, мотивации к углубленному изучению отдельных предметов;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культурно-досуговой, туристской, краеведческой, экскурсионной деятельности, обеспечивающей рациональное использование свободного времени подростков; организация и проведение мероприятий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отдых, оздоровление и развитие детей, в том числе в виде социально-ориентированных игр, психологических тренингов,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батлов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битв, шоу-программ,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лазертагов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конкурсов, розыгрышей, дискотек;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социальной инфраструктуры,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стационарного действия, необходимых для осуществления целей отдыха и оздоровления;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 одновозрастных, так и в разновозрастных объединениях детей (отряды, группы, команды)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(дети с 7 до 18 лет находятся без сопровождения родителей), проживания (при круглосуточном пребывании), питания детей;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родителями на реализацию услуг, направленных на организацию отдыха и оздоровления, а также досуга несовершеннолетних детей на возмездной основе;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объявлений о приглашении на отдых детских групп (при этом представлены цены на путевки групп детей от 7 до 16 лет, в стоимость путевки входит, в том числе, «размещение в комфортабельных номерах, питание).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признаки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предоставляющей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организации отдыха детей и их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</a:t>
            </a:r>
            <a:endParaRPr lang="ru-RU" sz="1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7524" y="6201876"/>
            <a:ext cx="18613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РЕЕСТР!!!!!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8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5856</Words>
  <Application>Microsoft Office PowerPoint</Application>
  <PresentationFormat>Экран (4:3)</PresentationFormat>
  <Paragraphs>430</Paragraphs>
  <Slides>38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Майлова Татьяна Петровна</dc:creator>
  <cp:lastModifiedBy>Майлова Татьяна Петровна</cp:lastModifiedBy>
  <cp:revision>147</cp:revision>
  <dcterms:created xsi:type="dcterms:W3CDTF">2025-02-07T02:28:17Z</dcterms:created>
  <dcterms:modified xsi:type="dcterms:W3CDTF">2025-03-11T02:05:47Z</dcterms:modified>
</cp:coreProperties>
</file>